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sldIdLst>
    <p:sldId id="256" r:id="rId2"/>
    <p:sldId id="261" r:id="rId3"/>
    <p:sldId id="363" r:id="rId4"/>
    <p:sldId id="364" r:id="rId5"/>
    <p:sldId id="369" r:id="rId6"/>
    <p:sldId id="365" r:id="rId7"/>
    <p:sldId id="366" r:id="rId8"/>
    <p:sldId id="367" r:id="rId9"/>
    <p:sldId id="370" r:id="rId10"/>
    <p:sldId id="371" r:id="rId11"/>
    <p:sldId id="372" r:id="rId12"/>
    <p:sldId id="375" r:id="rId13"/>
    <p:sldId id="373" r:id="rId14"/>
    <p:sldId id="376" r:id="rId15"/>
    <p:sldId id="377" r:id="rId16"/>
    <p:sldId id="374" r:id="rId17"/>
    <p:sldId id="378" r:id="rId18"/>
    <p:sldId id="379" r:id="rId19"/>
    <p:sldId id="380" r:id="rId20"/>
    <p:sldId id="368" r:id="rId21"/>
    <p:sldId id="386" r:id="rId22"/>
    <p:sldId id="385" r:id="rId23"/>
    <p:sldId id="35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E4D4"/>
    <a:srgbClr val="B2B3AD"/>
    <a:srgbClr val="96978D"/>
    <a:srgbClr val="A4A59D"/>
    <a:srgbClr val="C6C7C1"/>
    <a:srgbClr val="BEBE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96649" autoAdjust="0"/>
  </p:normalViewPr>
  <p:slideViewPr>
    <p:cSldViewPr snapToGrid="0">
      <p:cViewPr varScale="1">
        <p:scale>
          <a:sx n="103" d="100"/>
          <a:sy n="103" d="100"/>
        </p:scale>
        <p:origin x="94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967043-1ED9-4280-B30D-13F4B4DE3247}" type="datetimeFigureOut">
              <a:rPr lang="en-US" smtClean="0"/>
              <a:t>10/19/2025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C4BD96-1AF7-4450-99A7-A00EE4A958F9}" type="slidenum">
              <a:rPr lang="en-US" smtClean="0"/>
              <a:t>‹#›</a:t>
            </a:fld>
            <a:endParaRPr lang="en-US"/>
          </a:p>
        </p:txBody>
      </p:sp>
    </p:spTree>
    <p:extLst>
      <p:ext uri="{BB962C8B-B14F-4D97-AF65-F5344CB8AC3E}">
        <p14:creationId xmlns:p14="http://schemas.microsoft.com/office/powerpoint/2010/main" val="3623921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54689AE-CB4D-5E97-1D4C-63AB686A07C3}"/>
              </a:ext>
            </a:extLst>
          </p:cNvPr>
          <p:cNvSpPr/>
          <p:nvPr userDrawn="1"/>
        </p:nvSpPr>
        <p:spPr>
          <a:xfrm>
            <a:off x="0" y="-42532"/>
            <a:ext cx="12192000" cy="6900532"/>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a:extLst>
              <a:ext uri="{FF2B5EF4-FFF2-40B4-BE49-F238E27FC236}">
                <a16:creationId xmlns:a16="http://schemas.microsoft.com/office/drawing/2014/main" id="{474873A6-FC85-F129-0FF3-6D9468FF2ADC}"/>
              </a:ext>
            </a:extLst>
          </p:cNvPr>
          <p:cNvSpPr>
            <a:spLocks noGrp="1"/>
          </p:cNvSpPr>
          <p:nvPr>
            <p:ph type="ctrTitle" hasCustomPrompt="1"/>
          </p:nvPr>
        </p:nvSpPr>
        <p:spPr>
          <a:xfrm>
            <a:off x="1156515" y="2208190"/>
            <a:ext cx="10259568" cy="1305404"/>
          </a:xfrm>
        </p:spPr>
        <p:txBody>
          <a:bodyPr anchor="b"/>
          <a:lstStyle>
            <a:lvl1pPr algn="ctr">
              <a:defRPr sz="6000" b="1">
                <a:solidFill>
                  <a:schemeClr val="accent1">
                    <a:lumMod val="75000"/>
                    <a:lumOff val="25000"/>
                  </a:schemeClr>
                </a:solidFill>
              </a:defRPr>
            </a:lvl1pPr>
          </a:lstStyle>
          <a:p>
            <a:r>
              <a:rPr lang="en-US" dirty="0"/>
              <a:t>CS302 – Artificial Intelligence</a:t>
            </a:r>
          </a:p>
        </p:txBody>
      </p:sp>
      <p:sp>
        <p:nvSpPr>
          <p:cNvPr id="3" name="Subtitle 2">
            <a:extLst>
              <a:ext uri="{FF2B5EF4-FFF2-40B4-BE49-F238E27FC236}">
                <a16:creationId xmlns:a16="http://schemas.microsoft.com/office/drawing/2014/main" id="{B986E857-2B66-8433-D469-E0F15F210421}"/>
              </a:ext>
            </a:extLst>
          </p:cNvPr>
          <p:cNvSpPr>
            <a:spLocks noGrp="1"/>
          </p:cNvSpPr>
          <p:nvPr>
            <p:ph type="subTitle" idx="1"/>
          </p:nvPr>
        </p:nvSpPr>
        <p:spPr>
          <a:xfrm>
            <a:off x="1156515" y="3602038"/>
            <a:ext cx="1025956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8194660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8D9B-387D-38BF-CFF6-74C54DBC19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EFC8C8-5343-9FD0-1205-5ED3586DAE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FB401AF-A25D-1B2E-85CC-A8223D7F084A}"/>
              </a:ext>
            </a:extLst>
          </p:cNvPr>
          <p:cNvSpPr>
            <a:spLocks noGrp="1"/>
          </p:cNvSpPr>
          <p:nvPr>
            <p:ph type="sldNum" sz="quarter" idx="12"/>
          </p:nvPr>
        </p:nvSpPr>
        <p:spPr>
          <a:xfrm>
            <a:off x="10319823" y="6480890"/>
            <a:ext cx="1689100" cy="365125"/>
          </a:xfrm>
          <a:prstGeom prst="rect">
            <a:avLst/>
          </a:prstGeom>
        </p:spPr>
        <p:txBody>
          <a:bodyPr/>
          <a:lstStyle/>
          <a:p>
            <a:fld id="{7472CE09-311C-4CDB-87AD-5FE14EBCB3AD}" type="slidenum">
              <a:rPr lang="en-US" smtClean="0"/>
              <a:t>‹#›</a:t>
            </a:fld>
            <a:endParaRPr lang="en-US"/>
          </a:p>
        </p:txBody>
      </p:sp>
    </p:spTree>
    <p:extLst>
      <p:ext uri="{BB962C8B-B14F-4D97-AF65-F5344CB8AC3E}">
        <p14:creationId xmlns:p14="http://schemas.microsoft.com/office/powerpoint/2010/main" val="3486038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6F6999-1A20-3F30-1A01-EF7DEE430D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51003C-3203-B1B0-D7FA-247447BB07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ED57813-20CF-6AD1-51DD-95ACB0B130AE}"/>
              </a:ext>
            </a:extLst>
          </p:cNvPr>
          <p:cNvSpPr>
            <a:spLocks noGrp="1"/>
          </p:cNvSpPr>
          <p:nvPr>
            <p:ph type="sldNum" sz="quarter" idx="12"/>
          </p:nvPr>
        </p:nvSpPr>
        <p:spPr>
          <a:xfrm>
            <a:off x="10319823" y="6480890"/>
            <a:ext cx="1689100" cy="365125"/>
          </a:xfrm>
          <a:prstGeom prst="rect">
            <a:avLst/>
          </a:prstGeom>
        </p:spPr>
        <p:txBody>
          <a:bodyPr/>
          <a:lstStyle/>
          <a:p>
            <a:fld id="{7472CE09-311C-4CDB-87AD-5FE14EBCB3AD}" type="slidenum">
              <a:rPr lang="en-US" smtClean="0"/>
              <a:t>‹#›</a:t>
            </a:fld>
            <a:endParaRPr lang="en-US"/>
          </a:p>
        </p:txBody>
      </p:sp>
    </p:spTree>
    <p:extLst>
      <p:ext uri="{BB962C8B-B14F-4D97-AF65-F5344CB8AC3E}">
        <p14:creationId xmlns:p14="http://schemas.microsoft.com/office/powerpoint/2010/main" val="1074064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EF40D-520F-F4CA-0576-5338E0573BB8}"/>
              </a:ext>
            </a:extLst>
          </p:cNvPr>
          <p:cNvSpPr>
            <a:spLocks noGrp="1"/>
          </p:cNvSpPr>
          <p:nvPr>
            <p:ph type="title"/>
          </p:nvPr>
        </p:nvSpPr>
        <p:spPr>
          <a:xfrm>
            <a:off x="287765" y="33251"/>
            <a:ext cx="11381518" cy="820694"/>
          </a:xfrm>
        </p:spPr>
        <p:txBody>
          <a:bodyPr/>
          <a:lstStyle>
            <a:lvl1pPr>
              <a:defRPr b="1">
                <a:solidFill>
                  <a:schemeClr val="accent1">
                    <a:lumMod val="75000"/>
                    <a:lumOff val="25000"/>
                  </a:schemeClr>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C33DA2AB-11BE-1B22-FF80-605EED1A19B9}"/>
              </a:ext>
            </a:extLst>
          </p:cNvPr>
          <p:cNvSpPr>
            <a:spLocks noGrp="1"/>
          </p:cNvSpPr>
          <p:nvPr>
            <p:ph idx="1"/>
          </p:nvPr>
        </p:nvSpPr>
        <p:spPr>
          <a:xfrm>
            <a:off x="287766" y="960121"/>
            <a:ext cx="11751834" cy="5478779"/>
          </a:xfrm>
        </p:spPr>
        <p:txBody>
          <a:bodyPr/>
          <a:lstStyle>
            <a:lvl1pPr algn="just">
              <a:defRPr>
                <a:solidFill>
                  <a:schemeClr val="tx1"/>
                </a:solidFill>
                <a:latin typeface="+mj-lt"/>
              </a:defRPr>
            </a:lvl1pPr>
            <a:lvl2pPr algn="just">
              <a:defRPr>
                <a:solidFill>
                  <a:schemeClr val="tx1"/>
                </a:solidFill>
                <a:latin typeface="+mj-lt"/>
              </a:defRPr>
            </a:lvl2pPr>
            <a:lvl3pPr algn="just">
              <a:defRPr>
                <a:solidFill>
                  <a:schemeClr val="tx1"/>
                </a:solidFill>
                <a:latin typeface="+mj-lt"/>
              </a:defRPr>
            </a:lvl3pPr>
            <a:lvl4pPr algn="just">
              <a:defRPr>
                <a:solidFill>
                  <a:schemeClr val="tx1"/>
                </a:solidFill>
                <a:latin typeface="+mj-lt"/>
              </a:defRPr>
            </a:lvl4pPr>
            <a:lvl5pPr algn="just">
              <a:defRPr>
                <a:solidFill>
                  <a:schemeClr val="tx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4817B780-5025-987F-3DC3-184DB53C7341}"/>
              </a:ext>
            </a:extLst>
          </p:cNvPr>
          <p:cNvSpPr>
            <a:spLocks noGrp="1"/>
          </p:cNvSpPr>
          <p:nvPr>
            <p:ph type="sldNum" sz="quarter" idx="4"/>
          </p:nvPr>
        </p:nvSpPr>
        <p:spPr>
          <a:xfrm>
            <a:off x="10319823" y="6445378"/>
            <a:ext cx="1689100" cy="365125"/>
          </a:xfrm>
          <a:prstGeom prst="rect">
            <a:avLst/>
          </a:prstGeom>
        </p:spPr>
        <p:txBody>
          <a:bodyPr vert="horz" lIns="91440" tIns="45720" rIns="91440" bIns="45720" rtlCol="0" anchor="ctr"/>
          <a:lstStyle>
            <a:lvl1pPr algn="r">
              <a:defRPr sz="1800" b="1">
                <a:solidFill>
                  <a:schemeClr val="bg2">
                    <a:lumMod val="50000"/>
                  </a:schemeClr>
                </a:solidFill>
              </a:defRPr>
            </a:lvl1pPr>
          </a:lstStyle>
          <a:p>
            <a:fld id="{7472CE09-311C-4CDB-87AD-5FE14EBCB3AD}" type="slidenum">
              <a:rPr lang="en-US" smtClean="0"/>
              <a:pPr/>
              <a:t>‹#›</a:t>
            </a:fld>
            <a:endParaRPr lang="en-US" dirty="0"/>
          </a:p>
        </p:txBody>
      </p:sp>
    </p:spTree>
    <p:extLst>
      <p:ext uri="{BB962C8B-B14F-4D97-AF65-F5344CB8AC3E}">
        <p14:creationId xmlns:p14="http://schemas.microsoft.com/office/powerpoint/2010/main" val="325195258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390B-285F-2C66-D3FE-5B823F0AEC1A}"/>
              </a:ext>
            </a:extLst>
          </p:cNvPr>
          <p:cNvSpPr>
            <a:spLocks noGrp="1"/>
          </p:cNvSpPr>
          <p:nvPr>
            <p:ph type="title"/>
          </p:nvPr>
        </p:nvSpPr>
        <p:spPr>
          <a:xfrm>
            <a:off x="831850" y="1709738"/>
            <a:ext cx="10515600" cy="2586037"/>
          </a:xfrm>
        </p:spPr>
        <p:txBody>
          <a:bodyPr anchor="b"/>
          <a:lstStyle>
            <a:lvl1pPr algn="ct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DA37D06B-72EC-43BE-409D-39B6E53EBF48}"/>
              </a:ext>
            </a:extLst>
          </p:cNvPr>
          <p:cNvSpPr>
            <a:spLocks noGrp="1"/>
          </p:cNvSpPr>
          <p:nvPr>
            <p:ph type="body" idx="1"/>
          </p:nvPr>
        </p:nvSpPr>
        <p:spPr>
          <a:xfrm>
            <a:off x="831850" y="4362451"/>
            <a:ext cx="10515600" cy="1727200"/>
          </a:xfrm>
        </p:spPr>
        <p:txBody>
          <a:bodyPr/>
          <a:lstStyle>
            <a:lvl1pPr marL="0" indent="0" algn="ctr">
              <a:buNone/>
              <a:defRPr sz="2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204F5279-CD73-19B5-AEA6-B78C3CC59E90}"/>
              </a:ext>
            </a:extLst>
          </p:cNvPr>
          <p:cNvSpPr>
            <a:spLocks noGrp="1"/>
          </p:cNvSpPr>
          <p:nvPr>
            <p:ph type="sldNum" sz="quarter" idx="12"/>
          </p:nvPr>
        </p:nvSpPr>
        <p:spPr>
          <a:xfrm>
            <a:off x="10319823" y="6480890"/>
            <a:ext cx="1689100" cy="365125"/>
          </a:xfrm>
          <a:prstGeom prst="rect">
            <a:avLst/>
          </a:prstGeom>
        </p:spPr>
        <p:txBody>
          <a:bodyPr/>
          <a:lstStyle>
            <a:lvl1pPr>
              <a:defRPr sz="1800" b="1"/>
            </a:lvl1pPr>
          </a:lstStyle>
          <a:p>
            <a:fld id="{7472CE09-311C-4CDB-87AD-5FE14EBCB3AD}" type="slidenum">
              <a:rPr lang="en-US" smtClean="0"/>
              <a:pPr/>
              <a:t>‹#›</a:t>
            </a:fld>
            <a:endParaRPr lang="en-US" dirty="0"/>
          </a:p>
        </p:txBody>
      </p:sp>
    </p:spTree>
    <p:extLst>
      <p:ext uri="{BB962C8B-B14F-4D97-AF65-F5344CB8AC3E}">
        <p14:creationId xmlns:p14="http://schemas.microsoft.com/office/powerpoint/2010/main" val="2737883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674FB-C9E5-C168-20A6-B3138D436B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D2E0BE-046F-1656-A145-BBACA25D71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CC35C7-5AD0-4BB9-3A77-57B8F6E980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214E76BB-C4E6-01DD-0010-DFAB60E04243}"/>
              </a:ext>
            </a:extLst>
          </p:cNvPr>
          <p:cNvSpPr>
            <a:spLocks noGrp="1"/>
          </p:cNvSpPr>
          <p:nvPr>
            <p:ph type="sldNum" sz="quarter" idx="12"/>
          </p:nvPr>
        </p:nvSpPr>
        <p:spPr>
          <a:xfrm>
            <a:off x="10319823" y="6480890"/>
            <a:ext cx="1689100" cy="365125"/>
          </a:xfrm>
          <a:prstGeom prst="rect">
            <a:avLst/>
          </a:prstGeom>
        </p:spPr>
        <p:txBody>
          <a:bodyPr/>
          <a:lstStyle/>
          <a:p>
            <a:fld id="{7472CE09-311C-4CDB-87AD-5FE14EBCB3AD}" type="slidenum">
              <a:rPr lang="en-US" smtClean="0"/>
              <a:t>‹#›</a:t>
            </a:fld>
            <a:endParaRPr lang="en-US"/>
          </a:p>
        </p:txBody>
      </p:sp>
    </p:spTree>
    <p:extLst>
      <p:ext uri="{BB962C8B-B14F-4D97-AF65-F5344CB8AC3E}">
        <p14:creationId xmlns:p14="http://schemas.microsoft.com/office/powerpoint/2010/main" val="3122793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54BE-9621-56F0-9219-A17957FDF0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343CC7-D7C2-023B-1C8F-090430ACA0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C24881-EEE8-DDD3-EDE0-54CB2733B2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F64512-393A-A3D4-FBDE-1188EEFE48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53AABB-DAFA-7136-A2A0-006C345DB1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BEA6C1CE-5C88-9011-ACE6-158D2F0C1BC9}"/>
              </a:ext>
            </a:extLst>
          </p:cNvPr>
          <p:cNvSpPr>
            <a:spLocks noGrp="1"/>
          </p:cNvSpPr>
          <p:nvPr>
            <p:ph type="sldNum" sz="quarter" idx="12"/>
          </p:nvPr>
        </p:nvSpPr>
        <p:spPr>
          <a:xfrm>
            <a:off x="10319823" y="6480890"/>
            <a:ext cx="1689100" cy="365125"/>
          </a:xfrm>
          <a:prstGeom prst="rect">
            <a:avLst/>
          </a:prstGeom>
        </p:spPr>
        <p:txBody>
          <a:bodyPr/>
          <a:lstStyle/>
          <a:p>
            <a:fld id="{7472CE09-311C-4CDB-87AD-5FE14EBCB3AD}" type="slidenum">
              <a:rPr lang="en-US" smtClean="0"/>
              <a:t>‹#›</a:t>
            </a:fld>
            <a:endParaRPr lang="en-US"/>
          </a:p>
        </p:txBody>
      </p:sp>
    </p:spTree>
    <p:extLst>
      <p:ext uri="{BB962C8B-B14F-4D97-AF65-F5344CB8AC3E}">
        <p14:creationId xmlns:p14="http://schemas.microsoft.com/office/powerpoint/2010/main" val="1763663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BE0DF-359C-3772-3B71-EFDA2F53A59A}"/>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A03212C9-60ED-12F0-F460-F845501CD978}"/>
              </a:ext>
            </a:extLst>
          </p:cNvPr>
          <p:cNvSpPr>
            <a:spLocks noGrp="1"/>
          </p:cNvSpPr>
          <p:nvPr>
            <p:ph type="sldNum" sz="quarter" idx="12"/>
          </p:nvPr>
        </p:nvSpPr>
        <p:spPr>
          <a:xfrm>
            <a:off x="10319823" y="6480890"/>
            <a:ext cx="1689100" cy="365125"/>
          </a:xfrm>
          <a:prstGeom prst="rect">
            <a:avLst/>
          </a:prstGeom>
        </p:spPr>
        <p:txBody>
          <a:bodyPr/>
          <a:lstStyle/>
          <a:p>
            <a:fld id="{7472CE09-311C-4CDB-87AD-5FE14EBCB3AD}" type="slidenum">
              <a:rPr lang="en-US" smtClean="0"/>
              <a:t>‹#›</a:t>
            </a:fld>
            <a:endParaRPr lang="en-US"/>
          </a:p>
        </p:txBody>
      </p:sp>
    </p:spTree>
    <p:extLst>
      <p:ext uri="{BB962C8B-B14F-4D97-AF65-F5344CB8AC3E}">
        <p14:creationId xmlns:p14="http://schemas.microsoft.com/office/powerpoint/2010/main" val="66249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D2C46D-2B95-949D-3D28-C145FC36D55B}"/>
              </a:ext>
            </a:extLst>
          </p:cNvPr>
          <p:cNvSpPr>
            <a:spLocks noGrp="1"/>
          </p:cNvSpPr>
          <p:nvPr>
            <p:ph type="sldNum" sz="quarter" idx="12"/>
          </p:nvPr>
        </p:nvSpPr>
        <p:spPr>
          <a:xfrm>
            <a:off x="10319823" y="6480890"/>
            <a:ext cx="1689100" cy="365125"/>
          </a:xfrm>
          <a:prstGeom prst="rect">
            <a:avLst/>
          </a:prstGeom>
        </p:spPr>
        <p:txBody>
          <a:bodyPr/>
          <a:lstStyle/>
          <a:p>
            <a:fld id="{7472CE09-311C-4CDB-87AD-5FE14EBCB3AD}" type="slidenum">
              <a:rPr lang="en-US" smtClean="0"/>
              <a:t>‹#›</a:t>
            </a:fld>
            <a:endParaRPr lang="en-US"/>
          </a:p>
        </p:txBody>
      </p:sp>
    </p:spTree>
    <p:extLst>
      <p:ext uri="{BB962C8B-B14F-4D97-AF65-F5344CB8AC3E}">
        <p14:creationId xmlns:p14="http://schemas.microsoft.com/office/powerpoint/2010/main" val="2649054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04F23-B588-F794-09EC-A2398E2BBA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0556CA-F0FE-7F30-B301-68E86B42D5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25B6BF-FC9D-7271-45F2-8A2CDC471C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55451AB9-EA21-649F-D191-F1AC7A8763D0}"/>
              </a:ext>
            </a:extLst>
          </p:cNvPr>
          <p:cNvSpPr>
            <a:spLocks noGrp="1"/>
          </p:cNvSpPr>
          <p:nvPr>
            <p:ph type="sldNum" sz="quarter" idx="12"/>
          </p:nvPr>
        </p:nvSpPr>
        <p:spPr>
          <a:xfrm>
            <a:off x="10319823" y="6480890"/>
            <a:ext cx="1689100" cy="365125"/>
          </a:xfrm>
          <a:prstGeom prst="rect">
            <a:avLst/>
          </a:prstGeom>
        </p:spPr>
        <p:txBody>
          <a:bodyPr/>
          <a:lstStyle/>
          <a:p>
            <a:fld id="{7472CE09-311C-4CDB-87AD-5FE14EBCB3AD}" type="slidenum">
              <a:rPr lang="en-US" smtClean="0"/>
              <a:t>‹#›</a:t>
            </a:fld>
            <a:endParaRPr lang="en-US"/>
          </a:p>
        </p:txBody>
      </p:sp>
    </p:spTree>
    <p:extLst>
      <p:ext uri="{BB962C8B-B14F-4D97-AF65-F5344CB8AC3E}">
        <p14:creationId xmlns:p14="http://schemas.microsoft.com/office/powerpoint/2010/main" val="831399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9EF64-BD0E-7FFD-41EF-96D6A2913B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D307B4-313F-A6E9-69DA-57E1B9E03E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4F3271-8CA8-9B7C-8ED5-D3E0D8F23F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28AF880D-EF92-559D-6033-0C6E972C912B}"/>
              </a:ext>
            </a:extLst>
          </p:cNvPr>
          <p:cNvSpPr>
            <a:spLocks noGrp="1"/>
          </p:cNvSpPr>
          <p:nvPr>
            <p:ph type="sldNum" sz="quarter" idx="12"/>
          </p:nvPr>
        </p:nvSpPr>
        <p:spPr>
          <a:xfrm>
            <a:off x="10319823" y="6480890"/>
            <a:ext cx="1689100" cy="365125"/>
          </a:xfrm>
          <a:prstGeom prst="rect">
            <a:avLst/>
          </a:prstGeom>
        </p:spPr>
        <p:txBody>
          <a:bodyPr/>
          <a:lstStyle/>
          <a:p>
            <a:fld id="{7472CE09-311C-4CDB-87AD-5FE14EBCB3AD}" type="slidenum">
              <a:rPr lang="en-US" smtClean="0"/>
              <a:t>‹#›</a:t>
            </a:fld>
            <a:endParaRPr lang="en-US"/>
          </a:p>
        </p:txBody>
      </p:sp>
    </p:spTree>
    <p:extLst>
      <p:ext uri="{BB962C8B-B14F-4D97-AF65-F5344CB8AC3E}">
        <p14:creationId xmlns:p14="http://schemas.microsoft.com/office/powerpoint/2010/main" val="1623769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527C1B2-D306-5234-FCB6-417DA2E74BB8}"/>
              </a:ext>
            </a:extLst>
          </p:cNvPr>
          <p:cNvSpPr/>
          <p:nvPr userDrawn="1"/>
        </p:nvSpPr>
        <p:spPr>
          <a:xfrm>
            <a:off x="0" y="6366"/>
            <a:ext cx="12202633" cy="6883533"/>
          </a:xfrm>
          <a:prstGeom prst="rect">
            <a:avLst/>
          </a:prstGeom>
          <a:gradFill flip="none" rotWithShape="1">
            <a:gsLst>
              <a:gs pos="0">
                <a:schemeClr val="bg1">
                  <a:lumMod val="50000"/>
                  <a:alpha val="87000"/>
                </a:schemeClr>
              </a:gs>
              <a:gs pos="20000">
                <a:schemeClr val="bg1">
                  <a:lumMod val="75000"/>
                  <a:alpha val="87000"/>
                </a:schemeClr>
              </a:gs>
              <a:gs pos="100000">
                <a:schemeClr val="bg1">
                  <a:lumMod val="90000"/>
                  <a:alpha val="87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2AECCBC0-7F92-F92F-3AA1-0BDB8B916101}"/>
              </a:ext>
            </a:extLst>
          </p:cNvPr>
          <p:cNvSpPr>
            <a:spLocks noGrp="1"/>
          </p:cNvSpPr>
          <p:nvPr>
            <p:ph type="body" idx="1"/>
          </p:nvPr>
        </p:nvSpPr>
        <p:spPr>
          <a:xfrm>
            <a:off x="264741" y="994522"/>
            <a:ext cx="11744182" cy="5423376"/>
          </a:xfrm>
          <a:prstGeom prst="rect">
            <a:avLst/>
          </a:prstGeom>
        </p:spPr>
        <p:txBody>
          <a:bodyPr vert="horz" lIns="91440" tIns="45720" rIns="91440" bIns="45720" rtlCol="0">
            <a:normAutofit/>
          </a:bodyPr>
          <a:lstStyle/>
          <a:p>
            <a:pPr lvl="0"/>
            <a:r>
              <a:rPr lang="en-US" dirty="0"/>
              <a:t>Click to edit Master text </a:t>
            </a:r>
            <a:r>
              <a:rPr lang="en-US" dirty="0" err="1"/>
              <a:t>fksdfkljaslkfjlkasjflkajslfkjalskf</a:t>
            </a:r>
            <a:r>
              <a:rPr lang="en-US" dirty="0"/>
              <a:t> </a:t>
            </a:r>
            <a:r>
              <a:rPr lang="en-US" dirty="0" err="1"/>
              <a:t>jas</a:t>
            </a:r>
            <a:r>
              <a:rPr lang="en-US" dirty="0"/>
              <a:t> </a:t>
            </a:r>
            <a:r>
              <a:rPr lang="en-US" dirty="0" err="1"/>
              <a:t>fkljasl</a:t>
            </a:r>
            <a:r>
              <a:rPr lang="en-US" dirty="0"/>
              <a:t> </a:t>
            </a:r>
            <a:r>
              <a:rPr lang="en-US" dirty="0" err="1"/>
              <a:t>fjlas</a:t>
            </a:r>
            <a:r>
              <a:rPr lang="en-US" dirty="0"/>
              <a:t> </a:t>
            </a:r>
            <a:r>
              <a:rPr lang="en-US" dirty="0" err="1"/>
              <a:t>flkajsfjjaslfjalskfjlasjflsajlfjaslfjl</a:t>
            </a:r>
            <a:endParaRPr lang="en-US" dirty="0"/>
          </a:p>
          <a:p>
            <a:pPr lvl="0"/>
            <a:r>
              <a:rPr lang="en-US" dirty="0"/>
              <a:t>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44C389EA-4E88-4DB2-DE6D-8FD6A4839D49}"/>
              </a:ext>
            </a:extLst>
          </p:cNvPr>
          <p:cNvSpPr/>
          <p:nvPr userDrawn="1"/>
        </p:nvSpPr>
        <p:spPr>
          <a:xfrm>
            <a:off x="10633" y="-12512"/>
            <a:ext cx="12192000" cy="905228"/>
          </a:xfrm>
          <a:prstGeom prst="rect">
            <a:avLst/>
          </a:prstGeom>
          <a:gradFill>
            <a:gsLst>
              <a:gs pos="0">
                <a:schemeClr val="bg1">
                  <a:lumMod val="50000"/>
                </a:schemeClr>
              </a:gs>
              <a:gs pos="30000">
                <a:schemeClr val="bg1">
                  <a:lumMod val="75000"/>
                </a:schemeClr>
              </a:gs>
              <a:gs pos="100000">
                <a:schemeClr val="bg1">
                  <a:lumMod val="90000"/>
                </a:schemeClr>
              </a:gs>
            </a:gsLst>
            <a:lin ang="10800000" scaled="1"/>
          </a:gradFill>
          <a:ln w="285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39B68E77-43C7-C229-9E42-88482BF4F690}"/>
              </a:ext>
            </a:extLst>
          </p:cNvPr>
          <p:cNvSpPr>
            <a:spLocks noGrp="1"/>
          </p:cNvSpPr>
          <p:nvPr>
            <p:ph type="sldNum" sz="quarter" idx="4"/>
          </p:nvPr>
        </p:nvSpPr>
        <p:spPr>
          <a:xfrm>
            <a:off x="10319823" y="6480890"/>
            <a:ext cx="16891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7472CE09-311C-4CDB-87AD-5FE14EBCB3AD}" type="slidenum">
              <a:rPr lang="en-US" smtClean="0"/>
              <a:pPr/>
              <a:t>‹#›</a:t>
            </a:fld>
            <a:endParaRPr lang="en-US" dirty="0"/>
          </a:p>
        </p:txBody>
      </p:sp>
      <p:pic>
        <p:nvPicPr>
          <p:cNvPr id="11" name="Picture 10">
            <a:extLst>
              <a:ext uri="{FF2B5EF4-FFF2-40B4-BE49-F238E27FC236}">
                <a16:creationId xmlns:a16="http://schemas.microsoft.com/office/drawing/2014/main" id="{71AA29F4-108E-4774-317D-15F8F3E82F07}"/>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141475" y="-25532"/>
            <a:ext cx="1047475" cy="1049167"/>
          </a:xfrm>
          <a:prstGeom prst="rect">
            <a:avLst/>
          </a:prstGeom>
        </p:spPr>
      </p:pic>
      <p:sp>
        <p:nvSpPr>
          <p:cNvPr id="10" name="Rectangle 9">
            <a:extLst>
              <a:ext uri="{FF2B5EF4-FFF2-40B4-BE49-F238E27FC236}">
                <a16:creationId xmlns:a16="http://schemas.microsoft.com/office/drawing/2014/main" id="{FBC85BD5-EE8B-11F4-28D8-9421929526E2}"/>
              </a:ext>
            </a:extLst>
          </p:cNvPr>
          <p:cNvSpPr/>
          <p:nvPr userDrawn="1"/>
        </p:nvSpPr>
        <p:spPr>
          <a:xfrm>
            <a:off x="11461072" y="6459624"/>
            <a:ext cx="621437" cy="365125"/>
          </a:xfrm>
          <a:prstGeom prst="rect">
            <a:avLst/>
          </a:prstGeom>
          <a:solidFill>
            <a:schemeClr val="bg1">
              <a:lumMod val="75000"/>
            </a:schemeClr>
          </a:solidFill>
        </p:spPr>
        <p:txBody>
          <a:bodyPr/>
          <a:lstStyle/>
          <a:p>
            <a:pPr lvl="0"/>
            <a:endParaRPr lang="en-US" sz="1600" b="0" dirty="0">
              <a:solidFill>
                <a:schemeClr val="bg2">
                  <a:lumMod val="50000"/>
                </a:schemeClr>
              </a:solidFill>
            </a:endParaRPr>
          </a:p>
        </p:txBody>
      </p:sp>
      <p:sp>
        <p:nvSpPr>
          <p:cNvPr id="2" name="Title Placeholder 1">
            <a:extLst>
              <a:ext uri="{FF2B5EF4-FFF2-40B4-BE49-F238E27FC236}">
                <a16:creationId xmlns:a16="http://schemas.microsoft.com/office/drawing/2014/main" id="{7101503D-3365-9FDA-1D27-9F09309E3978}"/>
              </a:ext>
            </a:extLst>
          </p:cNvPr>
          <p:cNvSpPr>
            <a:spLocks noGrp="1"/>
          </p:cNvSpPr>
          <p:nvPr>
            <p:ph type="title"/>
          </p:nvPr>
        </p:nvSpPr>
        <p:spPr>
          <a:xfrm>
            <a:off x="268639" y="47830"/>
            <a:ext cx="11503151" cy="873330"/>
          </a:xfrm>
          <a:prstGeom prst="rect">
            <a:avLst/>
          </a:prstGeom>
        </p:spPr>
        <p:txBody>
          <a:bodyPr vert="horz" lIns="91440" tIns="45720" rIns="91440" bIns="45720" rtlCol="0" anchor="ctr">
            <a:normAutofit/>
          </a:bodyPr>
          <a:lstStyle/>
          <a:p>
            <a:r>
              <a:rPr lang="en-US" dirty="0"/>
              <a:t>Click to edit Master title style</a:t>
            </a:r>
          </a:p>
        </p:txBody>
      </p:sp>
      <p:sp>
        <p:nvSpPr>
          <p:cNvPr id="4" name="Rectangle 3">
            <a:extLst>
              <a:ext uri="{FF2B5EF4-FFF2-40B4-BE49-F238E27FC236}">
                <a16:creationId xmlns:a16="http://schemas.microsoft.com/office/drawing/2014/main" id="{BB090BF7-2D25-BFDB-733C-742A7A37279C}"/>
              </a:ext>
            </a:extLst>
          </p:cNvPr>
          <p:cNvSpPr/>
          <p:nvPr userDrawn="1"/>
        </p:nvSpPr>
        <p:spPr>
          <a:xfrm>
            <a:off x="0" y="6366"/>
            <a:ext cx="264741" cy="6870684"/>
          </a:xfrm>
          <a:prstGeom prst="rect">
            <a:avLst/>
          </a:prstGeom>
          <a:gradFill>
            <a:gsLst>
              <a:gs pos="0">
                <a:schemeClr val="bg1">
                  <a:lumMod val="50000"/>
                </a:schemeClr>
              </a:gs>
              <a:gs pos="66000">
                <a:schemeClr val="bg1">
                  <a:lumMod val="75000"/>
                </a:schemeClr>
              </a:gs>
              <a:gs pos="100000">
                <a:schemeClr val="bg1">
                  <a:lumMod val="9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4">
            <a:extLst>
              <a:ext uri="{FF2B5EF4-FFF2-40B4-BE49-F238E27FC236}">
                <a16:creationId xmlns:a16="http://schemas.microsoft.com/office/drawing/2014/main" id="{48CC72BD-F9D4-1C23-2FA6-E96748298632}"/>
              </a:ext>
            </a:extLst>
          </p:cNvPr>
          <p:cNvSpPr txBox="1">
            <a:spLocks/>
          </p:cNvSpPr>
          <p:nvPr userDrawn="1"/>
        </p:nvSpPr>
        <p:spPr>
          <a:xfrm>
            <a:off x="0" y="6464095"/>
            <a:ext cx="2183907" cy="365125"/>
          </a:xfrm>
          <a:prstGeom prst="rect">
            <a:avLst/>
          </a:prstGeom>
          <a:solidFill>
            <a:schemeClr val="bg1">
              <a:lumMod val="75000"/>
            </a:schemeClr>
          </a:solidFill>
        </p:spPr>
        <p:txBody>
          <a:bodyPr/>
          <a:lstStyle>
            <a:defPPr>
              <a:defRPr lang="en-US"/>
            </a:defPPr>
            <a:lvl1pPr marL="0" algn="l" defTabSz="914400" rtl="0" eaLnBrk="1" latinLnBrk="0" hangingPunct="1">
              <a:defRPr sz="16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bg2">
                    <a:lumMod val="50000"/>
                  </a:schemeClr>
                </a:solidFill>
              </a:rPr>
              <a:t>Git and GitHub</a:t>
            </a:r>
          </a:p>
        </p:txBody>
      </p:sp>
      <p:pic>
        <p:nvPicPr>
          <p:cNvPr id="9" name="Picture 8">
            <a:extLst>
              <a:ext uri="{FF2B5EF4-FFF2-40B4-BE49-F238E27FC236}">
                <a16:creationId xmlns:a16="http://schemas.microsoft.com/office/drawing/2014/main" id="{B0D95114-B7F4-9FE2-0FD1-F34133E59BA0}"/>
              </a:ext>
            </a:extLst>
          </p:cNvPr>
          <p:cNvPicPr>
            <a:picLocks noChangeAspect="1"/>
          </p:cNvPicPr>
          <p:nvPr userDrawn="1"/>
        </p:nvPicPr>
        <p:blipFill>
          <a:blip r:embed="rId15">
            <a:alphaModFix amt="70000"/>
            <a:extLst>
              <a:ext uri="{28A0092B-C50C-407E-A947-70E740481C1C}">
                <a14:useLocalDpi xmlns:a14="http://schemas.microsoft.com/office/drawing/2010/main" val="0"/>
              </a:ext>
            </a:extLst>
          </a:blip>
          <a:stretch>
            <a:fillRect/>
          </a:stretch>
        </p:blipFill>
        <p:spPr>
          <a:xfrm>
            <a:off x="10196517" y="9981"/>
            <a:ext cx="912782" cy="918248"/>
          </a:xfrm>
          <a:prstGeom prst="rect">
            <a:avLst/>
          </a:prstGeom>
        </p:spPr>
      </p:pic>
    </p:spTree>
    <p:extLst>
      <p:ext uri="{BB962C8B-B14F-4D97-AF65-F5344CB8AC3E}">
        <p14:creationId xmlns:p14="http://schemas.microsoft.com/office/powerpoint/2010/main" val="1832812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chemeClr val="accent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scm.com/downloads/win" TargetMode="External"/><Relationship Id="rId2" Type="http://schemas.openxmlformats.org/officeDocument/2006/relationships/hyperlink" Target="https://git-scm.com/"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w3schools.com/bash/index.php"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678D8-39C5-136D-7DE7-C372254E5784}"/>
              </a:ext>
            </a:extLst>
          </p:cNvPr>
          <p:cNvSpPr>
            <a:spLocks noGrp="1"/>
          </p:cNvSpPr>
          <p:nvPr>
            <p:ph type="ctrTitle"/>
          </p:nvPr>
        </p:nvSpPr>
        <p:spPr>
          <a:xfrm>
            <a:off x="966216" y="2189529"/>
            <a:ext cx="10259568" cy="1305404"/>
          </a:xfrm>
        </p:spPr>
        <p:txBody>
          <a:bodyPr>
            <a:normAutofit fontScale="90000"/>
          </a:bodyPr>
          <a:lstStyle/>
          <a:p>
            <a:r>
              <a:rPr lang="en-US" dirty="0"/>
              <a:t>Version Control System</a:t>
            </a:r>
            <a:br>
              <a:rPr lang="en-US" dirty="0"/>
            </a:br>
            <a:br>
              <a:rPr lang="en-US" dirty="0"/>
            </a:br>
            <a:r>
              <a:rPr lang="en-US" dirty="0"/>
              <a:t>Git and </a:t>
            </a:r>
            <a:r>
              <a:rPr lang="en-US" dirty="0" err="1"/>
              <a:t>Github</a:t>
            </a:r>
            <a:endParaRPr lang="en-US" dirty="0"/>
          </a:p>
        </p:txBody>
      </p:sp>
      <p:sp>
        <p:nvSpPr>
          <p:cNvPr id="3" name="Subtitle 2">
            <a:extLst>
              <a:ext uri="{FF2B5EF4-FFF2-40B4-BE49-F238E27FC236}">
                <a16:creationId xmlns:a16="http://schemas.microsoft.com/office/drawing/2014/main" id="{96CAE1AE-E1E7-EFE4-AB97-134DB712701E}"/>
              </a:ext>
            </a:extLst>
          </p:cNvPr>
          <p:cNvSpPr>
            <a:spLocks noGrp="1"/>
          </p:cNvSpPr>
          <p:nvPr>
            <p:ph type="subTitle" idx="1"/>
          </p:nvPr>
        </p:nvSpPr>
        <p:spPr>
          <a:xfrm>
            <a:off x="2943225" y="4814596"/>
            <a:ext cx="9144000" cy="1873541"/>
          </a:xfrm>
        </p:spPr>
        <p:txBody>
          <a:bodyPr>
            <a:normAutofit/>
          </a:bodyPr>
          <a:lstStyle/>
          <a:p>
            <a:pPr algn="r"/>
            <a:r>
              <a:rPr lang="en-US" b="1" dirty="0">
                <a:highlight>
                  <a:srgbClr val="00FFFF"/>
                </a:highlight>
              </a:rPr>
              <a:t>Lecture  #  01</a:t>
            </a:r>
          </a:p>
          <a:p>
            <a:pPr algn="r"/>
            <a:r>
              <a:rPr lang="en-US" b="1" dirty="0"/>
              <a:t>HITEC University, Taxila</a:t>
            </a:r>
          </a:p>
          <a:p>
            <a:pPr algn="r"/>
            <a:r>
              <a:rPr lang="en-US" b="1" dirty="0"/>
              <a:t>Mr. Mubashir Iqbal</a:t>
            </a:r>
          </a:p>
          <a:p>
            <a:pPr algn="r"/>
            <a:r>
              <a:rPr lang="en-US" b="1" dirty="0"/>
              <a:t>Fall-2025</a:t>
            </a:r>
          </a:p>
        </p:txBody>
      </p:sp>
      <p:pic>
        <p:nvPicPr>
          <p:cNvPr id="6" name="Picture 5">
            <a:extLst>
              <a:ext uri="{FF2B5EF4-FFF2-40B4-BE49-F238E27FC236}">
                <a16:creationId xmlns:a16="http://schemas.microsoft.com/office/drawing/2014/main" id="{1CFB4222-76A5-1BFD-57EE-BCDBDC32C636}"/>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04775" y="5751366"/>
            <a:ext cx="3484401" cy="992649"/>
          </a:xfrm>
          <a:prstGeom prst="rect">
            <a:avLst/>
          </a:prstGeom>
        </p:spPr>
      </p:pic>
      <p:pic>
        <p:nvPicPr>
          <p:cNvPr id="10" name="Picture 9">
            <a:extLst>
              <a:ext uri="{FF2B5EF4-FFF2-40B4-BE49-F238E27FC236}">
                <a16:creationId xmlns:a16="http://schemas.microsoft.com/office/drawing/2014/main" id="{86886C3D-1A43-E686-E95C-58547365E93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9246637" y="0"/>
            <a:ext cx="2705266" cy="1183554"/>
          </a:xfrm>
          <a:prstGeom prst="rect">
            <a:avLst/>
          </a:prstGeom>
        </p:spPr>
      </p:pic>
    </p:spTree>
    <p:extLst>
      <p:ext uri="{BB962C8B-B14F-4D97-AF65-F5344CB8AC3E}">
        <p14:creationId xmlns:p14="http://schemas.microsoft.com/office/powerpoint/2010/main" val="3931721149"/>
      </p:ext>
    </p:extLst>
  </p:cSld>
  <p:clrMapOvr>
    <a:masterClrMapping/>
  </p:clrMapOvr>
  <p:transition>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02AE5-2808-EE68-E5B7-6D69A0E0C9CA}"/>
              </a:ext>
            </a:extLst>
          </p:cNvPr>
          <p:cNvSpPr>
            <a:spLocks noGrp="1"/>
          </p:cNvSpPr>
          <p:nvPr>
            <p:ph type="title"/>
          </p:nvPr>
        </p:nvSpPr>
        <p:spPr/>
        <p:txBody>
          <a:bodyPr>
            <a:normAutofit/>
          </a:bodyPr>
          <a:lstStyle/>
          <a:p>
            <a:r>
              <a:rPr lang="en-US" dirty="0"/>
              <a:t>Why Configure Git?</a:t>
            </a:r>
          </a:p>
        </p:txBody>
      </p:sp>
      <p:sp>
        <p:nvSpPr>
          <p:cNvPr id="3" name="Content Placeholder 2">
            <a:extLst>
              <a:ext uri="{FF2B5EF4-FFF2-40B4-BE49-F238E27FC236}">
                <a16:creationId xmlns:a16="http://schemas.microsoft.com/office/drawing/2014/main" id="{1B2A70D9-425C-BE13-FCB2-656B2FE145A4}"/>
              </a:ext>
            </a:extLst>
          </p:cNvPr>
          <p:cNvSpPr>
            <a:spLocks noGrp="1"/>
          </p:cNvSpPr>
          <p:nvPr>
            <p:ph idx="1"/>
          </p:nvPr>
        </p:nvSpPr>
        <p:spPr/>
        <p:txBody>
          <a:bodyPr/>
          <a:lstStyle/>
          <a:p>
            <a:r>
              <a:rPr lang="en-GB" dirty="0"/>
              <a:t>Git uses your name and email to label your commits.</a:t>
            </a:r>
          </a:p>
          <a:p>
            <a:r>
              <a:rPr lang="en-GB" dirty="0"/>
              <a:t>If you do not set these, Git will prompt you the first time you try to commit.</a:t>
            </a:r>
          </a:p>
          <a:p>
            <a:r>
              <a:rPr lang="en-GB" dirty="0"/>
              <a:t>Now you have added the minimum of configuration needed to start using Git.</a:t>
            </a:r>
          </a:p>
          <a:p>
            <a:pPr marL="0" indent="0">
              <a:buNone/>
            </a:pPr>
            <a:endParaRPr lang="en-GB" dirty="0"/>
          </a:p>
          <a:p>
            <a:pPr marL="0" indent="0">
              <a:buNone/>
            </a:pPr>
            <a:r>
              <a:rPr lang="en-GB"/>
              <a:t>More Commands</a:t>
            </a:r>
          </a:p>
          <a:p>
            <a:r>
              <a:rPr lang="en-GB" dirty="0"/>
              <a:t>You can see all your Git settings with: </a:t>
            </a:r>
            <a:r>
              <a:rPr lang="en-GB" b="1" dirty="0">
                <a:highlight>
                  <a:srgbClr val="FFFF00"/>
                </a:highlight>
              </a:rPr>
              <a:t>git config --list</a:t>
            </a:r>
          </a:p>
          <a:p>
            <a:r>
              <a:rPr lang="en-GB" dirty="0"/>
              <a:t>Set Default Branch Name:  </a:t>
            </a:r>
            <a:r>
              <a:rPr lang="en-GB" b="1" dirty="0">
                <a:highlight>
                  <a:srgbClr val="FFFF00"/>
                </a:highlight>
              </a:rPr>
              <a:t>git config --global </a:t>
            </a:r>
            <a:r>
              <a:rPr lang="en-GB" b="1" dirty="0" err="1">
                <a:highlight>
                  <a:srgbClr val="FFFF00"/>
                </a:highlight>
              </a:rPr>
              <a:t>init.defaultBranch</a:t>
            </a:r>
            <a:r>
              <a:rPr lang="en-GB" b="1" dirty="0">
                <a:highlight>
                  <a:srgbClr val="FFFF00"/>
                </a:highlight>
              </a:rPr>
              <a:t> main</a:t>
            </a:r>
          </a:p>
          <a:p>
            <a:pPr marL="0" indent="0">
              <a:buNone/>
            </a:pPr>
            <a:endParaRPr lang="en-US" dirty="0"/>
          </a:p>
        </p:txBody>
      </p:sp>
      <p:sp>
        <p:nvSpPr>
          <p:cNvPr id="4" name="Slide Number Placeholder 3">
            <a:extLst>
              <a:ext uri="{FF2B5EF4-FFF2-40B4-BE49-F238E27FC236}">
                <a16:creationId xmlns:a16="http://schemas.microsoft.com/office/drawing/2014/main" id="{53E8D65F-EB27-D5D6-5ADF-D673E44EDAEE}"/>
              </a:ext>
            </a:extLst>
          </p:cNvPr>
          <p:cNvSpPr>
            <a:spLocks noGrp="1"/>
          </p:cNvSpPr>
          <p:nvPr>
            <p:ph type="sldNum" sz="quarter" idx="4"/>
          </p:nvPr>
        </p:nvSpPr>
        <p:spPr/>
        <p:txBody>
          <a:bodyPr/>
          <a:lstStyle/>
          <a:p>
            <a:fld id="{7472CE09-311C-4CDB-87AD-5FE14EBCB3AD}" type="slidenum">
              <a:rPr lang="en-US" smtClean="0"/>
              <a:pPr/>
              <a:t>10</a:t>
            </a:fld>
            <a:endParaRPr lang="en-US" dirty="0"/>
          </a:p>
        </p:txBody>
      </p:sp>
    </p:spTree>
    <p:extLst>
      <p:ext uri="{BB962C8B-B14F-4D97-AF65-F5344CB8AC3E}">
        <p14:creationId xmlns:p14="http://schemas.microsoft.com/office/powerpoint/2010/main" val="2743671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539D1-BD00-4040-2842-6C6F695805F6}"/>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BF541DAE-0BA9-DA13-F985-84E624FCEC18}"/>
              </a:ext>
            </a:extLst>
          </p:cNvPr>
          <p:cNvSpPr>
            <a:spLocks noGrp="1"/>
          </p:cNvSpPr>
          <p:nvPr>
            <p:ph idx="1"/>
          </p:nvPr>
        </p:nvSpPr>
        <p:spPr/>
        <p:txBody>
          <a:bodyPr>
            <a:normAutofit lnSpcReduction="10000"/>
          </a:bodyPr>
          <a:lstStyle/>
          <a:p>
            <a:pPr marL="0" indent="0">
              <a:buNone/>
            </a:pPr>
            <a:r>
              <a:rPr lang="en-US" b="1" u="sng" dirty="0"/>
              <a:t>1. Project Folder</a:t>
            </a:r>
          </a:p>
          <a:p>
            <a:pPr marL="0" indent="0">
              <a:buNone/>
            </a:pPr>
            <a:r>
              <a:rPr lang="en-US" dirty="0"/>
              <a:t>	Make a project folder, that contain all your necessary files related to project</a:t>
            </a:r>
          </a:p>
          <a:p>
            <a:pPr marL="0" indent="0">
              <a:buNone/>
            </a:pPr>
            <a:endParaRPr lang="en-US" dirty="0"/>
          </a:p>
          <a:p>
            <a:pPr marL="0" indent="0">
              <a:buNone/>
            </a:pPr>
            <a:endParaRPr lang="en-US" dirty="0"/>
          </a:p>
          <a:p>
            <a:pPr marL="457200" lvl="1" indent="0">
              <a:buNone/>
            </a:pPr>
            <a:r>
              <a:rPr lang="en-US" dirty="0" err="1">
                <a:solidFill>
                  <a:srgbClr val="C00000"/>
                </a:solidFill>
                <a:highlight>
                  <a:srgbClr val="FFFF00"/>
                </a:highlight>
                <a:latin typeface="Consolas" panose="020B0609020204030204" pitchFamily="49" charset="0"/>
              </a:rPr>
              <a:t>mkdir</a:t>
            </a:r>
            <a:r>
              <a:rPr lang="en-US" dirty="0">
                <a:solidFill>
                  <a:schemeClr val="bg2">
                    <a:lumMod val="50000"/>
                  </a:schemeClr>
                </a:solidFill>
                <a:latin typeface="Consolas" panose="020B0609020204030204" pitchFamily="49" charset="0"/>
              </a:rPr>
              <a:t> </a:t>
            </a:r>
            <a:r>
              <a:rPr lang="en-US" dirty="0" err="1">
                <a:solidFill>
                  <a:schemeClr val="bg2">
                    <a:lumMod val="50000"/>
                  </a:schemeClr>
                </a:solidFill>
                <a:latin typeface="Consolas" panose="020B0609020204030204" pitchFamily="49" charset="0"/>
              </a:rPr>
              <a:t>myproject</a:t>
            </a:r>
            <a:r>
              <a:rPr lang="en-US" dirty="0">
                <a:solidFill>
                  <a:schemeClr val="bg2">
                    <a:lumMod val="50000"/>
                  </a:schemeClr>
                </a:solidFill>
                <a:latin typeface="Consolas" panose="020B0609020204030204" pitchFamily="49" charset="0"/>
              </a:rPr>
              <a:t> </a:t>
            </a:r>
          </a:p>
          <a:p>
            <a:pPr marL="457200" lvl="1" indent="0">
              <a:buNone/>
            </a:pPr>
            <a:r>
              <a:rPr lang="en-US" dirty="0">
                <a:solidFill>
                  <a:schemeClr val="bg2">
                    <a:lumMod val="50000"/>
                  </a:schemeClr>
                </a:solidFill>
                <a:highlight>
                  <a:srgbClr val="FFFF00"/>
                </a:highlight>
                <a:latin typeface="Consolas" panose="020B0609020204030204" pitchFamily="49" charset="0"/>
              </a:rPr>
              <a:t>cd</a:t>
            </a:r>
            <a:r>
              <a:rPr lang="en-US" dirty="0">
                <a:solidFill>
                  <a:schemeClr val="bg2">
                    <a:lumMod val="50000"/>
                  </a:schemeClr>
                </a:solidFill>
                <a:latin typeface="Consolas" panose="020B0609020204030204" pitchFamily="49" charset="0"/>
              </a:rPr>
              <a:t> </a:t>
            </a:r>
            <a:r>
              <a:rPr lang="en-US" dirty="0" err="1">
                <a:solidFill>
                  <a:schemeClr val="bg2">
                    <a:lumMod val="50000"/>
                  </a:schemeClr>
                </a:solidFill>
                <a:latin typeface="Consolas" panose="020B0609020204030204" pitchFamily="49" charset="0"/>
              </a:rPr>
              <a:t>myproject</a:t>
            </a:r>
            <a:endParaRPr lang="en-US" dirty="0">
              <a:solidFill>
                <a:schemeClr val="bg2">
                  <a:lumMod val="50000"/>
                </a:schemeClr>
              </a:solidFill>
              <a:latin typeface="Consolas" panose="020B0609020204030204" pitchFamily="49" charset="0"/>
            </a:endParaRPr>
          </a:p>
          <a:p>
            <a:pPr marL="0" indent="0">
              <a:buNone/>
            </a:pPr>
            <a:endParaRPr lang="en-US" dirty="0"/>
          </a:p>
          <a:p>
            <a:r>
              <a:rPr lang="en-GB" dirty="0" err="1">
                <a:solidFill>
                  <a:srgbClr val="C00000"/>
                </a:solidFill>
                <a:highlight>
                  <a:srgbClr val="FFFF00"/>
                </a:highlight>
              </a:rPr>
              <a:t>mkdir</a:t>
            </a:r>
            <a:r>
              <a:rPr lang="en-GB" dirty="0"/>
              <a:t> creates a new directory.</a:t>
            </a:r>
          </a:p>
          <a:p>
            <a:r>
              <a:rPr lang="en-GB" dirty="0">
                <a:solidFill>
                  <a:srgbClr val="C00000"/>
                </a:solidFill>
                <a:highlight>
                  <a:srgbClr val="FFFF00"/>
                </a:highlight>
              </a:rPr>
              <a:t>cd</a:t>
            </a:r>
            <a:r>
              <a:rPr lang="en-GB" dirty="0"/>
              <a:t> changes our working directory.</a:t>
            </a:r>
          </a:p>
          <a:p>
            <a:pPr marL="0" indent="0">
              <a:buNone/>
            </a:pPr>
            <a:endParaRPr lang="en-GB" dirty="0"/>
          </a:p>
          <a:p>
            <a:pPr marL="0" indent="0">
              <a:buNone/>
            </a:pPr>
            <a:r>
              <a:rPr lang="en-GB" dirty="0"/>
              <a:t>Now we are in the correct directory and can initialize Git!</a:t>
            </a:r>
          </a:p>
          <a:p>
            <a:pPr marL="0" indent="0">
              <a:buNone/>
            </a:pPr>
            <a:endParaRPr lang="en-US" dirty="0"/>
          </a:p>
        </p:txBody>
      </p:sp>
      <p:sp>
        <p:nvSpPr>
          <p:cNvPr id="4" name="Slide Number Placeholder 3">
            <a:extLst>
              <a:ext uri="{FF2B5EF4-FFF2-40B4-BE49-F238E27FC236}">
                <a16:creationId xmlns:a16="http://schemas.microsoft.com/office/drawing/2014/main" id="{8753F0C5-3D1F-462E-356D-098941E04818}"/>
              </a:ext>
            </a:extLst>
          </p:cNvPr>
          <p:cNvSpPr>
            <a:spLocks noGrp="1"/>
          </p:cNvSpPr>
          <p:nvPr>
            <p:ph type="sldNum" sz="quarter" idx="4"/>
          </p:nvPr>
        </p:nvSpPr>
        <p:spPr/>
        <p:txBody>
          <a:bodyPr/>
          <a:lstStyle/>
          <a:p>
            <a:fld id="{7472CE09-311C-4CDB-87AD-5FE14EBCB3AD}" type="slidenum">
              <a:rPr lang="en-US" smtClean="0"/>
              <a:pPr/>
              <a:t>11</a:t>
            </a:fld>
            <a:endParaRPr lang="en-US" dirty="0"/>
          </a:p>
        </p:txBody>
      </p:sp>
    </p:spTree>
    <p:extLst>
      <p:ext uri="{BB962C8B-B14F-4D97-AF65-F5344CB8AC3E}">
        <p14:creationId xmlns:p14="http://schemas.microsoft.com/office/powerpoint/2010/main" val="1465465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0306A-985D-6CFD-B3EA-4D98D48EF5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4C8177-4589-AEEA-764C-7BC5CA1E165C}"/>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FF56F60E-13C2-6DCD-76A4-6809617A14EB}"/>
              </a:ext>
            </a:extLst>
          </p:cNvPr>
          <p:cNvSpPr>
            <a:spLocks noGrp="1"/>
          </p:cNvSpPr>
          <p:nvPr>
            <p:ph idx="1"/>
          </p:nvPr>
        </p:nvSpPr>
        <p:spPr/>
        <p:txBody>
          <a:bodyPr>
            <a:normAutofit/>
          </a:bodyPr>
          <a:lstStyle/>
          <a:p>
            <a:pPr marL="0" indent="0">
              <a:buNone/>
            </a:pPr>
            <a:r>
              <a:rPr lang="en-US" b="1" u="sng" dirty="0"/>
              <a:t>2. Initialize Git</a:t>
            </a:r>
          </a:p>
          <a:p>
            <a:pPr marL="0" indent="0">
              <a:buNone/>
            </a:pPr>
            <a:r>
              <a:rPr lang="en-GB" dirty="0"/>
              <a:t>	Now that we are in the correct folder, we can initialize Git on that folder:</a:t>
            </a:r>
          </a:p>
          <a:p>
            <a:pPr marL="0" indent="0">
              <a:buNone/>
            </a:pPr>
            <a:endParaRPr lang="en-GB" dirty="0"/>
          </a:p>
          <a:p>
            <a:pPr marL="457200" lvl="1" indent="0">
              <a:buNone/>
            </a:pPr>
            <a:r>
              <a:rPr lang="en-GB" dirty="0">
                <a:solidFill>
                  <a:srgbClr val="C00000"/>
                </a:solidFill>
                <a:highlight>
                  <a:srgbClr val="FFFF00"/>
                </a:highlight>
                <a:latin typeface="Consolas" panose="020B0609020204030204" pitchFamily="49" charset="0"/>
              </a:rPr>
              <a:t>git </a:t>
            </a:r>
            <a:r>
              <a:rPr lang="en-GB" dirty="0" err="1">
                <a:solidFill>
                  <a:srgbClr val="C00000"/>
                </a:solidFill>
                <a:highlight>
                  <a:srgbClr val="FFFF00"/>
                </a:highlight>
                <a:latin typeface="Consolas" panose="020B0609020204030204" pitchFamily="49" charset="0"/>
              </a:rPr>
              <a:t>init</a:t>
            </a:r>
            <a:r>
              <a:rPr lang="en-GB" dirty="0">
                <a:solidFill>
                  <a:srgbClr val="C00000"/>
                </a:solidFill>
                <a:highlight>
                  <a:srgbClr val="FFFF00"/>
                </a:highlight>
                <a:latin typeface="Consolas" panose="020B0609020204030204" pitchFamily="49" charset="0"/>
              </a:rPr>
              <a:t> </a:t>
            </a:r>
          </a:p>
          <a:p>
            <a:pPr marL="457200" lvl="1" indent="0">
              <a:buNone/>
            </a:pPr>
            <a:r>
              <a:rPr lang="en-GB" b="1" dirty="0">
                <a:solidFill>
                  <a:srgbClr val="00B050"/>
                </a:solidFill>
                <a:latin typeface="Consolas" panose="020B0609020204030204" pitchFamily="49" charset="0"/>
              </a:rPr>
              <a:t># Initialized empty Git repository in /Users/user/</a:t>
            </a:r>
            <a:r>
              <a:rPr lang="en-GB" b="1" dirty="0" err="1">
                <a:solidFill>
                  <a:srgbClr val="00B050"/>
                </a:solidFill>
                <a:latin typeface="Consolas" panose="020B0609020204030204" pitchFamily="49" charset="0"/>
              </a:rPr>
              <a:t>myproject</a:t>
            </a:r>
            <a:r>
              <a:rPr lang="en-GB" b="1" dirty="0">
                <a:solidFill>
                  <a:srgbClr val="00B050"/>
                </a:solidFill>
                <a:latin typeface="Consolas" panose="020B0609020204030204" pitchFamily="49" charset="0"/>
              </a:rPr>
              <a:t>/.git/</a:t>
            </a:r>
          </a:p>
          <a:p>
            <a:pPr marL="0" indent="0">
              <a:buNone/>
            </a:pPr>
            <a:r>
              <a:rPr lang="en-GB" dirty="0"/>
              <a:t>You just created your first Git Repository!</a:t>
            </a:r>
          </a:p>
          <a:p>
            <a:pPr marL="0" indent="0">
              <a:buNone/>
            </a:pPr>
            <a:endParaRPr lang="en-GB" dirty="0"/>
          </a:p>
          <a:p>
            <a:pPr marL="0" indent="0">
              <a:buNone/>
            </a:pPr>
            <a:r>
              <a:rPr lang="en-GB" b="1" dirty="0"/>
              <a:t>What is a Repository?</a:t>
            </a:r>
          </a:p>
          <a:p>
            <a:r>
              <a:rPr lang="en-GB" dirty="0"/>
              <a:t>A Git </a:t>
            </a:r>
            <a:r>
              <a:rPr lang="en-GB" b="1" dirty="0"/>
              <a:t>repository</a:t>
            </a:r>
            <a:r>
              <a:rPr lang="en-GB" dirty="0"/>
              <a:t> is a folder that Git tracks for changes.</a:t>
            </a:r>
          </a:p>
          <a:p>
            <a:r>
              <a:rPr lang="en-GB" dirty="0"/>
              <a:t>The repository stores all your project’s history and versions.</a:t>
            </a:r>
          </a:p>
          <a:p>
            <a:pPr marL="0" indent="0">
              <a:buNone/>
            </a:pPr>
            <a:endParaRPr lang="en-GB" dirty="0"/>
          </a:p>
          <a:p>
            <a:pPr marL="0" indent="0">
              <a:buNone/>
            </a:pP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996DB72A-1F3E-E294-DF9D-AF66BA41D955}"/>
              </a:ext>
            </a:extLst>
          </p:cNvPr>
          <p:cNvSpPr>
            <a:spLocks noGrp="1"/>
          </p:cNvSpPr>
          <p:nvPr>
            <p:ph type="sldNum" sz="quarter" idx="4"/>
          </p:nvPr>
        </p:nvSpPr>
        <p:spPr/>
        <p:txBody>
          <a:bodyPr/>
          <a:lstStyle/>
          <a:p>
            <a:fld id="{7472CE09-311C-4CDB-87AD-5FE14EBCB3AD}" type="slidenum">
              <a:rPr lang="en-US" smtClean="0"/>
              <a:pPr/>
              <a:t>12</a:t>
            </a:fld>
            <a:endParaRPr lang="en-US" dirty="0"/>
          </a:p>
        </p:txBody>
      </p:sp>
    </p:spTree>
    <p:extLst>
      <p:ext uri="{BB962C8B-B14F-4D97-AF65-F5344CB8AC3E}">
        <p14:creationId xmlns:p14="http://schemas.microsoft.com/office/powerpoint/2010/main" val="3205405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89CE-5A1A-EB9B-0C05-6A65B484FB7B}"/>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A3F9828F-16B7-99E2-83FE-C7B4E2D12168}"/>
              </a:ext>
            </a:extLst>
          </p:cNvPr>
          <p:cNvSpPr>
            <a:spLocks noGrp="1"/>
          </p:cNvSpPr>
          <p:nvPr>
            <p:ph idx="1"/>
          </p:nvPr>
        </p:nvSpPr>
        <p:spPr/>
        <p:txBody>
          <a:bodyPr/>
          <a:lstStyle/>
          <a:p>
            <a:pPr marL="0" indent="0">
              <a:buNone/>
            </a:pPr>
            <a:r>
              <a:rPr lang="en-US" b="1" u="sng" dirty="0"/>
              <a:t>3. Git New Files</a:t>
            </a:r>
          </a:p>
          <a:p>
            <a:pPr marL="0" indent="0">
              <a:buNone/>
            </a:pPr>
            <a:r>
              <a:rPr lang="en-GB" b="1" dirty="0"/>
              <a:t>What is a New File?</a:t>
            </a:r>
          </a:p>
          <a:p>
            <a:r>
              <a:rPr lang="en-GB" dirty="0"/>
              <a:t>A </a:t>
            </a:r>
            <a:r>
              <a:rPr lang="en-GB" b="1" dirty="0"/>
              <a:t>new file</a:t>
            </a:r>
            <a:r>
              <a:rPr lang="en-GB" dirty="0"/>
              <a:t> is a file that you have created or copied into your project folder, but haven’t told Git to watch.</a:t>
            </a:r>
          </a:p>
          <a:p>
            <a:pPr marL="0" indent="0">
              <a:buNone/>
            </a:pPr>
            <a:endParaRPr lang="en-GB" dirty="0"/>
          </a:p>
          <a:p>
            <a:pPr marL="0" indent="0">
              <a:buNone/>
            </a:pPr>
            <a:r>
              <a:rPr lang="en-GB" dirty="0"/>
              <a:t>Here are the key things to know:</a:t>
            </a:r>
          </a:p>
          <a:p>
            <a:pPr lvl="1"/>
            <a:r>
              <a:rPr lang="en-GB" dirty="0"/>
              <a:t>Create a new file (with a text editor)</a:t>
            </a:r>
          </a:p>
          <a:p>
            <a:pPr lvl="1"/>
            <a:r>
              <a:rPr lang="en-GB" dirty="0">
                <a:solidFill>
                  <a:srgbClr val="C00000"/>
                </a:solidFill>
                <a:highlight>
                  <a:srgbClr val="FFFF00"/>
                </a:highlight>
              </a:rPr>
              <a:t>ls</a:t>
            </a:r>
            <a:r>
              <a:rPr lang="en-GB" dirty="0"/>
              <a:t> - List files in the folder.</a:t>
            </a:r>
          </a:p>
          <a:p>
            <a:pPr lvl="1"/>
            <a:r>
              <a:rPr lang="en-GB" dirty="0">
                <a:solidFill>
                  <a:srgbClr val="C00000"/>
                </a:solidFill>
                <a:highlight>
                  <a:srgbClr val="FFFF00"/>
                </a:highlight>
              </a:rPr>
              <a:t>git status </a:t>
            </a:r>
            <a:r>
              <a:rPr lang="en-GB" dirty="0"/>
              <a:t>- Check which files are tracked.</a:t>
            </a:r>
          </a:p>
          <a:p>
            <a:pPr lvl="1"/>
            <a:r>
              <a:rPr lang="en-GB" dirty="0"/>
              <a:t>Understand </a:t>
            </a:r>
            <a:r>
              <a:rPr lang="en-GB" b="1" dirty="0"/>
              <a:t>untracked</a:t>
            </a:r>
            <a:r>
              <a:rPr lang="en-GB" dirty="0"/>
              <a:t> and </a:t>
            </a:r>
            <a:r>
              <a:rPr lang="en-GB" b="1" dirty="0"/>
              <a:t>tracked</a:t>
            </a:r>
            <a:r>
              <a:rPr lang="en-GB" dirty="0"/>
              <a:t> files.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45C7B97-207F-8AE3-6FF3-B4C530692C10}"/>
              </a:ext>
            </a:extLst>
          </p:cNvPr>
          <p:cNvSpPr>
            <a:spLocks noGrp="1"/>
          </p:cNvSpPr>
          <p:nvPr>
            <p:ph type="sldNum" sz="quarter" idx="4"/>
          </p:nvPr>
        </p:nvSpPr>
        <p:spPr/>
        <p:txBody>
          <a:bodyPr/>
          <a:lstStyle/>
          <a:p>
            <a:fld id="{7472CE09-311C-4CDB-87AD-5FE14EBCB3AD}" type="slidenum">
              <a:rPr lang="en-US" smtClean="0"/>
              <a:pPr/>
              <a:t>13</a:t>
            </a:fld>
            <a:endParaRPr lang="en-US" dirty="0"/>
          </a:p>
        </p:txBody>
      </p:sp>
    </p:spTree>
    <p:extLst>
      <p:ext uri="{BB962C8B-B14F-4D97-AF65-F5344CB8AC3E}">
        <p14:creationId xmlns:p14="http://schemas.microsoft.com/office/powerpoint/2010/main" val="2733595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BEC99-B87F-1327-72E6-7CE5C4566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3AB03F-FFBA-32B7-D58C-7546E89B5756}"/>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22D0C0EC-A539-EE1A-0248-5C6F6D4D8632}"/>
              </a:ext>
            </a:extLst>
          </p:cNvPr>
          <p:cNvSpPr>
            <a:spLocks noGrp="1"/>
          </p:cNvSpPr>
          <p:nvPr>
            <p:ph idx="1"/>
          </p:nvPr>
        </p:nvSpPr>
        <p:spPr/>
        <p:txBody>
          <a:bodyPr/>
          <a:lstStyle/>
          <a:p>
            <a:pPr marL="0" indent="0">
              <a:buNone/>
            </a:pPr>
            <a:r>
              <a:rPr lang="en-US" b="1" u="sng" dirty="0"/>
              <a:t>3. </a:t>
            </a:r>
            <a:r>
              <a:rPr lang="en-GB" b="1" u="sng" dirty="0"/>
              <a:t>Check File Status with git status</a:t>
            </a:r>
            <a:endParaRPr lang="en-US" b="1" u="sng" dirty="0"/>
          </a:p>
          <a:p>
            <a:pPr marL="0" indent="0">
              <a:buNone/>
            </a:pPr>
            <a:r>
              <a:rPr lang="en-GB" dirty="0"/>
              <a:t>	Now check if Git is tracking your new file:</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B75329DC-22FD-1074-1F66-0DA3C04B3550}"/>
              </a:ext>
            </a:extLst>
          </p:cNvPr>
          <p:cNvSpPr>
            <a:spLocks noGrp="1"/>
          </p:cNvSpPr>
          <p:nvPr>
            <p:ph type="sldNum" sz="quarter" idx="4"/>
          </p:nvPr>
        </p:nvSpPr>
        <p:spPr/>
        <p:txBody>
          <a:bodyPr/>
          <a:lstStyle/>
          <a:p>
            <a:fld id="{7472CE09-311C-4CDB-87AD-5FE14EBCB3AD}" type="slidenum">
              <a:rPr lang="en-US" smtClean="0"/>
              <a:pPr/>
              <a:t>14</a:t>
            </a:fld>
            <a:endParaRPr lang="en-US" dirty="0"/>
          </a:p>
        </p:txBody>
      </p:sp>
      <p:pic>
        <p:nvPicPr>
          <p:cNvPr id="6" name="Picture 5">
            <a:extLst>
              <a:ext uri="{FF2B5EF4-FFF2-40B4-BE49-F238E27FC236}">
                <a16:creationId xmlns:a16="http://schemas.microsoft.com/office/drawing/2014/main" id="{2535AF8D-E6FA-BFAA-4897-BD37F2D420CA}"/>
              </a:ext>
            </a:extLst>
          </p:cNvPr>
          <p:cNvPicPr>
            <a:picLocks noChangeAspect="1"/>
          </p:cNvPicPr>
          <p:nvPr/>
        </p:nvPicPr>
        <p:blipFill>
          <a:blip r:embed="rId2"/>
          <a:stretch>
            <a:fillRect/>
          </a:stretch>
        </p:blipFill>
        <p:spPr>
          <a:xfrm>
            <a:off x="1160532" y="2027979"/>
            <a:ext cx="10879068" cy="3772426"/>
          </a:xfrm>
          <a:prstGeom prst="rect">
            <a:avLst/>
          </a:prstGeom>
        </p:spPr>
      </p:pic>
    </p:spTree>
    <p:extLst>
      <p:ext uri="{BB962C8B-B14F-4D97-AF65-F5344CB8AC3E}">
        <p14:creationId xmlns:p14="http://schemas.microsoft.com/office/powerpoint/2010/main" val="687315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8EB1E-34B6-154A-7374-3AC1393A60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8FB4AB-9592-F43B-F86C-C4F7DD3631C4}"/>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DBC4EF24-AD75-E270-DDA0-C67CCC0DB972}"/>
              </a:ext>
            </a:extLst>
          </p:cNvPr>
          <p:cNvSpPr>
            <a:spLocks noGrp="1"/>
          </p:cNvSpPr>
          <p:nvPr>
            <p:ph idx="1"/>
          </p:nvPr>
        </p:nvSpPr>
        <p:spPr/>
        <p:txBody>
          <a:bodyPr>
            <a:normAutofit fontScale="92500" lnSpcReduction="20000"/>
          </a:bodyPr>
          <a:lstStyle/>
          <a:p>
            <a:pPr marL="0" indent="0">
              <a:buNone/>
            </a:pPr>
            <a:r>
              <a:rPr lang="en-US" b="1" u="sng" dirty="0"/>
              <a:t>3. Git New Files</a:t>
            </a:r>
          </a:p>
          <a:p>
            <a:pPr marL="0" indent="0">
              <a:buNone/>
            </a:pPr>
            <a:r>
              <a:rPr lang="en-GB" b="1" u="sng" dirty="0"/>
              <a:t>What is an Untracked File?</a:t>
            </a:r>
          </a:p>
          <a:p>
            <a:r>
              <a:rPr lang="en-GB" dirty="0"/>
              <a:t>An </a:t>
            </a:r>
            <a:r>
              <a:rPr lang="en-GB" b="1" dirty="0"/>
              <a:t>untracked file</a:t>
            </a:r>
            <a:r>
              <a:rPr lang="en-GB" dirty="0"/>
              <a:t> is any file in your project folder that Git is not yet tracking.</a:t>
            </a:r>
          </a:p>
          <a:p>
            <a:r>
              <a:rPr lang="en-GB" dirty="0"/>
              <a:t>These are files you’ve created or copied into the folder, but haven’t told Git to watch.</a:t>
            </a:r>
            <a:br>
              <a:rPr lang="en-GB" dirty="0"/>
            </a:br>
            <a:endParaRPr lang="en-GB" dirty="0"/>
          </a:p>
          <a:p>
            <a:pPr marL="0" indent="0">
              <a:buNone/>
            </a:pPr>
            <a:r>
              <a:rPr lang="en-GB" b="1" u="sng" dirty="0"/>
              <a:t>What is a Tracked File?</a:t>
            </a:r>
          </a:p>
          <a:p>
            <a:r>
              <a:rPr lang="en-GB" dirty="0"/>
              <a:t>A </a:t>
            </a:r>
            <a:r>
              <a:rPr lang="en-GB" b="1" dirty="0"/>
              <a:t>tracked file</a:t>
            </a:r>
            <a:r>
              <a:rPr lang="en-GB" dirty="0"/>
              <a:t> is a file that Git is watching for changes.</a:t>
            </a:r>
          </a:p>
          <a:p>
            <a:r>
              <a:rPr lang="en-GB" dirty="0"/>
              <a:t>To make a file tracked, you need to add it to the staging area (covered in the next chapter).</a:t>
            </a:r>
          </a:p>
          <a:p>
            <a:endParaRPr lang="en-GB" sz="1700" dirty="0"/>
          </a:p>
          <a:p>
            <a:pPr marL="0" indent="0">
              <a:buNone/>
            </a:pPr>
            <a:r>
              <a:rPr lang="en-GB" b="1" u="sng" dirty="0"/>
              <a:t>Troubleshooting</a:t>
            </a:r>
          </a:p>
          <a:p>
            <a:r>
              <a:rPr lang="en-GB" b="1" dirty="0"/>
              <a:t>File not showing up with</a:t>
            </a:r>
            <a:r>
              <a:rPr lang="en-GB" dirty="0"/>
              <a:t> </a:t>
            </a:r>
            <a:r>
              <a:rPr lang="en-GB" dirty="0">
                <a:solidFill>
                  <a:srgbClr val="C00000"/>
                </a:solidFill>
                <a:highlight>
                  <a:srgbClr val="FFFF00"/>
                </a:highlight>
              </a:rPr>
              <a:t>ls</a:t>
            </a:r>
            <a:r>
              <a:rPr lang="en-GB" dirty="0"/>
              <a:t>: Make sure you saved it in the correct folder.</a:t>
            </a:r>
            <a:br>
              <a:rPr lang="en-GB" dirty="0"/>
            </a:br>
            <a:r>
              <a:rPr lang="en-GB" dirty="0"/>
              <a:t>Use </a:t>
            </a:r>
            <a:r>
              <a:rPr lang="en-GB" dirty="0" err="1">
                <a:solidFill>
                  <a:srgbClr val="C00000"/>
                </a:solidFill>
                <a:highlight>
                  <a:srgbClr val="FFFF00"/>
                </a:highlight>
              </a:rPr>
              <a:t>pwd</a:t>
            </a:r>
            <a:r>
              <a:rPr lang="en-GB" dirty="0"/>
              <a:t> to check your current directory.</a:t>
            </a:r>
          </a:p>
          <a:p>
            <a:r>
              <a:rPr lang="en-GB" b="1" dirty="0"/>
              <a:t>File not listed in</a:t>
            </a:r>
            <a:r>
              <a:rPr lang="en-GB" dirty="0"/>
              <a:t> </a:t>
            </a:r>
            <a:r>
              <a:rPr lang="en-GB" dirty="0">
                <a:solidFill>
                  <a:srgbClr val="C00000"/>
                </a:solidFill>
                <a:highlight>
                  <a:srgbClr val="FFFF00"/>
                </a:highlight>
              </a:rPr>
              <a:t>git status</a:t>
            </a:r>
            <a:r>
              <a:rPr lang="en-GB" dirty="0"/>
              <a:t>: Make sure you are in the correct folder and that you saved the file.</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4C3E543-AFB9-1FFC-3583-4DB9538B613F}"/>
              </a:ext>
            </a:extLst>
          </p:cNvPr>
          <p:cNvSpPr>
            <a:spLocks noGrp="1"/>
          </p:cNvSpPr>
          <p:nvPr>
            <p:ph type="sldNum" sz="quarter" idx="4"/>
          </p:nvPr>
        </p:nvSpPr>
        <p:spPr/>
        <p:txBody>
          <a:bodyPr/>
          <a:lstStyle/>
          <a:p>
            <a:fld id="{7472CE09-311C-4CDB-87AD-5FE14EBCB3AD}" type="slidenum">
              <a:rPr lang="en-US" smtClean="0"/>
              <a:pPr/>
              <a:t>15</a:t>
            </a:fld>
            <a:endParaRPr lang="en-US" dirty="0"/>
          </a:p>
        </p:txBody>
      </p:sp>
    </p:spTree>
    <p:extLst>
      <p:ext uri="{BB962C8B-B14F-4D97-AF65-F5344CB8AC3E}">
        <p14:creationId xmlns:p14="http://schemas.microsoft.com/office/powerpoint/2010/main" val="4207274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34176-8F4E-39AF-7F97-A6EE80F69BD2}"/>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4CC714D4-3D24-9145-CE59-0D1D6F2ED65D}"/>
              </a:ext>
            </a:extLst>
          </p:cNvPr>
          <p:cNvSpPr>
            <a:spLocks noGrp="1"/>
          </p:cNvSpPr>
          <p:nvPr>
            <p:ph idx="1"/>
          </p:nvPr>
        </p:nvSpPr>
        <p:spPr/>
        <p:txBody>
          <a:bodyPr>
            <a:normAutofit/>
          </a:bodyPr>
          <a:lstStyle/>
          <a:p>
            <a:pPr marL="0" indent="0">
              <a:buNone/>
            </a:pPr>
            <a:r>
              <a:rPr lang="en-US" b="1" u="sng" dirty="0"/>
              <a:t>4. Git Staging Environment</a:t>
            </a:r>
          </a:p>
          <a:p>
            <a:pPr marL="0" indent="0">
              <a:buNone/>
            </a:pPr>
            <a:r>
              <a:rPr lang="en-GB" dirty="0"/>
              <a:t>The </a:t>
            </a:r>
            <a:r>
              <a:rPr lang="en-GB" b="1" dirty="0"/>
              <a:t>staging environment</a:t>
            </a:r>
            <a:r>
              <a:rPr lang="en-GB" dirty="0"/>
              <a:t> (or </a:t>
            </a:r>
            <a:r>
              <a:rPr lang="en-GB" b="1" dirty="0"/>
              <a:t>staging area</a:t>
            </a:r>
            <a:r>
              <a:rPr lang="en-GB" dirty="0"/>
              <a:t>) is like a waiting room for your changes. You use it to tell Git exactly which files you want to include in your next commit. This gives you control over what goes into your project history.</a:t>
            </a:r>
          </a:p>
          <a:p>
            <a:pPr marL="0" indent="0">
              <a:buNone/>
            </a:pPr>
            <a:endParaRPr lang="en-GB" dirty="0"/>
          </a:p>
          <a:p>
            <a:pPr marL="0" indent="0">
              <a:buNone/>
            </a:pPr>
            <a:r>
              <a:rPr lang="en-GB" dirty="0"/>
              <a:t>Here are some key commands for staging:</a:t>
            </a:r>
          </a:p>
          <a:p>
            <a:pPr lvl="1"/>
            <a:r>
              <a:rPr lang="en-GB" dirty="0">
                <a:solidFill>
                  <a:srgbClr val="C00000"/>
                </a:solidFill>
                <a:highlight>
                  <a:srgbClr val="FFFF00"/>
                </a:highlight>
              </a:rPr>
              <a:t>git add</a:t>
            </a:r>
            <a:r>
              <a:rPr lang="en-GB" dirty="0"/>
              <a:t> &lt;file&gt; - Stage a file</a:t>
            </a:r>
          </a:p>
          <a:p>
            <a:pPr lvl="1"/>
            <a:r>
              <a:rPr lang="en-GB" dirty="0">
                <a:solidFill>
                  <a:srgbClr val="C00000"/>
                </a:solidFill>
                <a:highlight>
                  <a:srgbClr val="FFFF00"/>
                </a:highlight>
              </a:rPr>
              <a:t>git add </a:t>
            </a:r>
            <a:r>
              <a:rPr lang="en-GB" dirty="0"/>
              <a:t>--all or </a:t>
            </a:r>
            <a:r>
              <a:rPr lang="en-GB" dirty="0">
                <a:solidFill>
                  <a:srgbClr val="EE0000"/>
                </a:solidFill>
                <a:highlight>
                  <a:srgbClr val="FFFF00"/>
                </a:highlight>
              </a:rPr>
              <a:t>git add -A </a:t>
            </a:r>
            <a:r>
              <a:rPr lang="en-GB" dirty="0"/>
              <a:t>- Stage all changes</a:t>
            </a:r>
          </a:p>
          <a:p>
            <a:pPr lvl="1"/>
            <a:r>
              <a:rPr lang="en-GB" dirty="0">
                <a:solidFill>
                  <a:srgbClr val="C00000"/>
                </a:solidFill>
                <a:highlight>
                  <a:srgbClr val="FFFF00"/>
                </a:highlight>
              </a:rPr>
              <a:t>git status </a:t>
            </a:r>
            <a:r>
              <a:rPr lang="en-GB" dirty="0"/>
              <a:t>- See what is staged</a:t>
            </a:r>
          </a:p>
          <a:p>
            <a:pPr lvl="1"/>
            <a:r>
              <a:rPr lang="en-GB" dirty="0">
                <a:solidFill>
                  <a:srgbClr val="C00000"/>
                </a:solidFill>
                <a:highlight>
                  <a:srgbClr val="FFFF00"/>
                </a:highlight>
              </a:rPr>
              <a:t>git restore </a:t>
            </a:r>
            <a:r>
              <a:rPr lang="en-GB" dirty="0">
                <a:solidFill>
                  <a:srgbClr val="EE0000"/>
                </a:solidFill>
                <a:highlight>
                  <a:srgbClr val="FFFF00"/>
                </a:highlight>
              </a:rPr>
              <a:t>--staged </a:t>
            </a:r>
            <a:r>
              <a:rPr lang="en-GB" dirty="0"/>
              <a:t>&lt;file&gt; - </a:t>
            </a:r>
            <a:r>
              <a:rPr lang="en-GB" dirty="0" err="1"/>
              <a:t>Unstage</a:t>
            </a:r>
            <a:r>
              <a:rPr lang="en-GB" dirty="0"/>
              <a:t> a file</a:t>
            </a:r>
          </a:p>
          <a:p>
            <a:pPr marL="0" indent="0">
              <a:buNone/>
            </a:pPr>
            <a:endParaRPr lang="en-US" dirty="0"/>
          </a:p>
          <a:p>
            <a:pPr marL="0" indent="0">
              <a:buNone/>
            </a:pPr>
            <a:r>
              <a:rPr lang="en-GB" dirty="0"/>
              <a:t>You can check what is staged with </a:t>
            </a:r>
            <a:r>
              <a:rPr lang="en-GB" dirty="0">
                <a:solidFill>
                  <a:srgbClr val="C00000"/>
                </a:solidFill>
                <a:highlight>
                  <a:srgbClr val="FFFF00"/>
                </a:highlight>
              </a:rPr>
              <a:t>git status</a:t>
            </a:r>
            <a:r>
              <a:rPr lang="en-GB" dirty="0"/>
              <a:t>.</a:t>
            </a: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9D62B4F5-6F30-AF5A-16D4-56FD7C7EC270}"/>
              </a:ext>
            </a:extLst>
          </p:cNvPr>
          <p:cNvSpPr>
            <a:spLocks noGrp="1"/>
          </p:cNvSpPr>
          <p:nvPr>
            <p:ph type="sldNum" sz="quarter" idx="4"/>
          </p:nvPr>
        </p:nvSpPr>
        <p:spPr/>
        <p:txBody>
          <a:bodyPr/>
          <a:lstStyle/>
          <a:p>
            <a:fld id="{7472CE09-311C-4CDB-87AD-5FE14EBCB3AD}" type="slidenum">
              <a:rPr lang="en-US" smtClean="0"/>
              <a:pPr/>
              <a:t>16</a:t>
            </a:fld>
            <a:endParaRPr lang="en-US" dirty="0"/>
          </a:p>
        </p:txBody>
      </p:sp>
      <p:pic>
        <p:nvPicPr>
          <p:cNvPr id="6" name="Picture 5">
            <a:extLst>
              <a:ext uri="{FF2B5EF4-FFF2-40B4-BE49-F238E27FC236}">
                <a16:creationId xmlns:a16="http://schemas.microsoft.com/office/drawing/2014/main" id="{516921AE-755D-0859-55DF-667F05115494}"/>
              </a:ext>
            </a:extLst>
          </p:cNvPr>
          <p:cNvPicPr>
            <a:picLocks noChangeAspect="1"/>
          </p:cNvPicPr>
          <p:nvPr/>
        </p:nvPicPr>
        <p:blipFill>
          <a:blip r:embed="rId2"/>
          <a:stretch>
            <a:fillRect/>
          </a:stretch>
        </p:blipFill>
        <p:spPr>
          <a:xfrm>
            <a:off x="6525477" y="4870295"/>
            <a:ext cx="4515480" cy="1047896"/>
          </a:xfrm>
          <a:prstGeom prst="rect">
            <a:avLst/>
          </a:prstGeom>
        </p:spPr>
      </p:pic>
    </p:spTree>
    <p:extLst>
      <p:ext uri="{BB962C8B-B14F-4D97-AF65-F5344CB8AC3E}">
        <p14:creationId xmlns:p14="http://schemas.microsoft.com/office/powerpoint/2010/main" val="1654723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06B3-6AAF-7291-06C7-27B25C5304A7}"/>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E6DEF048-7EDF-2CAA-B077-3C31807BC92B}"/>
              </a:ext>
            </a:extLst>
          </p:cNvPr>
          <p:cNvSpPr>
            <a:spLocks noGrp="1"/>
          </p:cNvSpPr>
          <p:nvPr>
            <p:ph idx="1"/>
          </p:nvPr>
        </p:nvSpPr>
        <p:spPr/>
        <p:txBody>
          <a:bodyPr/>
          <a:lstStyle/>
          <a:p>
            <a:pPr marL="0" indent="0">
              <a:buNone/>
            </a:pPr>
            <a:r>
              <a:rPr lang="en-US" b="1" u="sng" dirty="0"/>
              <a:t>4. </a:t>
            </a:r>
            <a:r>
              <a:rPr lang="en-GB" b="1" u="sng" dirty="0"/>
              <a:t>Stage Multiple Files </a:t>
            </a:r>
            <a:r>
              <a:rPr lang="en-GB" dirty="0"/>
              <a:t>(</a:t>
            </a:r>
            <a:r>
              <a:rPr lang="en-GB" dirty="0">
                <a:solidFill>
                  <a:srgbClr val="C00000"/>
                </a:solidFill>
                <a:highlight>
                  <a:srgbClr val="FFFF00"/>
                </a:highlight>
              </a:rPr>
              <a:t>git add --all</a:t>
            </a:r>
            <a:r>
              <a:rPr lang="en-GB" dirty="0"/>
              <a:t>, </a:t>
            </a:r>
            <a:r>
              <a:rPr lang="en-GB" dirty="0">
                <a:solidFill>
                  <a:srgbClr val="C00000"/>
                </a:solidFill>
                <a:highlight>
                  <a:srgbClr val="FFFF00"/>
                </a:highlight>
              </a:rPr>
              <a:t>git add -A</a:t>
            </a:r>
            <a:r>
              <a:rPr lang="en-GB" dirty="0"/>
              <a:t>)</a:t>
            </a:r>
            <a:endParaRPr lang="en-US" dirty="0"/>
          </a:p>
          <a:p>
            <a:r>
              <a:rPr lang="en-GB" dirty="0"/>
              <a:t>You can stage all changes (new, modified, and deleted files) at once:</a:t>
            </a:r>
          </a:p>
          <a:p>
            <a:pPr marL="0" indent="0">
              <a:buNone/>
            </a:pPr>
            <a:endParaRPr lang="en-US" dirty="0"/>
          </a:p>
          <a:p>
            <a:pPr marL="0" indent="0">
              <a:buNone/>
            </a:pPr>
            <a:endParaRPr lang="en-US" dirty="0"/>
          </a:p>
          <a:p>
            <a:pPr marL="0" indent="0">
              <a:buNone/>
            </a:pPr>
            <a:endParaRPr lang="en-US" dirty="0"/>
          </a:p>
          <a:p>
            <a:r>
              <a:rPr lang="en-GB" dirty="0"/>
              <a:t>Check Staged Files with </a:t>
            </a:r>
            <a:r>
              <a:rPr lang="en-GB" dirty="0">
                <a:solidFill>
                  <a:srgbClr val="C00000"/>
                </a:solidFill>
                <a:highlight>
                  <a:srgbClr val="FFFF00"/>
                </a:highlight>
              </a:rPr>
              <a:t>git status</a:t>
            </a:r>
          </a:p>
          <a:p>
            <a:pPr marL="0" indent="0">
              <a:buNone/>
            </a:pPr>
            <a:endParaRPr lang="en-US" dirty="0"/>
          </a:p>
        </p:txBody>
      </p:sp>
      <p:sp>
        <p:nvSpPr>
          <p:cNvPr id="4" name="Slide Number Placeholder 3">
            <a:extLst>
              <a:ext uri="{FF2B5EF4-FFF2-40B4-BE49-F238E27FC236}">
                <a16:creationId xmlns:a16="http://schemas.microsoft.com/office/drawing/2014/main" id="{CD608A26-516F-87E8-97AA-FB70E6BF13F8}"/>
              </a:ext>
            </a:extLst>
          </p:cNvPr>
          <p:cNvSpPr>
            <a:spLocks noGrp="1"/>
          </p:cNvSpPr>
          <p:nvPr>
            <p:ph type="sldNum" sz="quarter" idx="4"/>
          </p:nvPr>
        </p:nvSpPr>
        <p:spPr/>
        <p:txBody>
          <a:bodyPr/>
          <a:lstStyle/>
          <a:p>
            <a:fld id="{7472CE09-311C-4CDB-87AD-5FE14EBCB3AD}" type="slidenum">
              <a:rPr lang="en-US" smtClean="0"/>
              <a:pPr/>
              <a:t>17</a:t>
            </a:fld>
            <a:endParaRPr lang="en-US" dirty="0"/>
          </a:p>
        </p:txBody>
      </p:sp>
      <p:pic>
        <p:nvPicPr>
          <p:cNvPr id="6" name="Picture 5">
            <a:extLst>
              <a:ext uri="{FF2B5EF4-FFF2-40B4-BE49-F238E27FC236}">
                <a16:creationId xmlns:a16="http://schemas.microsoft.com/office/drawing/2014/main" id="{28223AFB-10F6-A473-8C9F-B79A7407229C}"/>
              </a:ext>
            </a:extLst>
          </p:cNvPr>
          <p:cNvPicPr>
            <a:picLocks noChangeAspect="1"/>
          </p:cNvPicPr>
          <p:nvPr/>
        </p:nvPicPr>
        <p:blipFill>
          <a:blip r:embed="rId2"/>
          <a:stretch>
            <a:fillRect/>
          </a:stretch>
        </p:blipFill>
        <p:spPr>
          <a:xfrm>
            <a:off x="7162894" y="1984521"/>
            <a:ext cx="4229690" cy="1276528"/>
          </a:xfrm>
          <a:prstGeom prst="rect">
            <a:avLst/>
          </a:prstGeom>
        </p:spPr>
      </p:pic>
      <p:pic>
        <p:nvPicPr>
          <p:cNvPr id="8" name="Picture 7">
            <a:extLst>
              <a:ext uri="{FF2B5EF4-FFF2-40B4-BE49-F238E27FC236}">
                <a16:creationId xmlns:a16="http://schemas.microsoft.com/office/drawing/2014/main" id="{7691293B-1390-56E2-EF12-C2E440C34695}"/>
              </a:ext>
            </a:extLst>
          </p:cNvPr>
          <p:cNvPicPr>
            <a:picLocks noChangeAspect="1"/>
          </p:cNvPicPr>
          <p:nvPr/>
        </p:nvPicPr>
        <p:blipFill>
          <a:blip r:embed="rId3"/>
          <a:stretch>
            <a:fillRect/>
          </a:stretch>
        </p:blipFill>
        <p:spPr>
          <a:xfrm>
            <a:off x="5661816" y="3845307"/>
            <a:ext cx="5963924" cy="2782633"/>
          </a:xfrm>
          <a:prstGeom prst="rect">
            <a:avLst/>
          </a:prstGeom>
        </p:spPr>
      </p:pic>
    </p:spTree>
    <p:extLst>
      <p:ext uri="{BB962C8B-B14F-4D97-AF65-F5344CB8AC3E}">
        <p14:creationId xmlns:p14="http://schemas.microsoft.com/office/powerpoint/2010/main" val="3154539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791FCD-D9C7-D6A8-1C43-09C30A890648}"/>
              </a:ext>
            </a:extLst>
          </p:cNvPr>
          <p:cNvPicPr>
            <a:picLocks noChangeAspect="1"/>
          </p:cNvPicPr>
          <p:nvPr/>
        </p:nvPicPr>
        <p:blipFill>
          <a:blip r:embed="rId2"/>
          <a:stretch>
            <a:fillRect/>
          </a:stretch>
        </p:blipFill>
        <p:spPr>
          <a:xfrm>
            <a:off x="4282751" y="4835577"/>
            <a:ext cx="7386532" cy="1974926"/>
          </a:xfrm>
          <a:prstGeom prst="rect">
            <a:avLst/>
          </a:prstGeom>
        </p:spPr>
      </p:pic>
      <p:sp>
        <p:nvSpPr>
          <p:cNvPr id="2" name="Title 1">
            <a:extLst>
              <a:ext uri="{FF2B5EF4-FFF2-40B4-BE49-F238E27FC236}">
                <a16:creationId xmlns:a16="http://schemas.microsoft.com/office/drawing/2014/main" id="{369AA226-A845-D766-B83D-726506B500EF}"/>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C137B3A8-F3EC-ABF2-81EC-773D8577CDF8}"/>
              </a:ext>
            </a:extLst>
          </p:cNvPr>
          <p:cNvSpPr>
            <a:spLocks noGrp="1"/>
          </p:cNvSpPr>
          <p:nvPr>
            <p:ph idx="1"/>
          </p:nvPr>
        </p:nvSpPr>
        <p:spPr/>
        <p:txBody>
          <a:bodyPr/>
          <a:lstStyle/>
          <a:p>
            <a:pPr marL="0" indent="0">
              <a:buNone/>
            </a:pPr>
            <a:r>
              <a:rPr lang="en-US" b="1" u="sng" dirty="0"/>
              <a:t>5. Git Commit</a:t>
            </a:r>
          </a:p>
          <a:p>
            <a:pPr marL="0" indent="0">
              <a:buNone/>
            </a:pPr>
            <a:r>
              <a:rPr lang="en-GB" dirty="0"/>
              <a:t>A </a:t>
            </a:r>
            <a:r>
              <a:rPr lang="en-GB" b="1" dirty="0"/>
              <a:t>commit</a:t>
            </a:r>
            <a:r>
              <a:rPr lang="en-GB" dirty="0"/>
              <a:t> is like a save point in your project. It records a snapshot of your files at a certain time, with a message describing what changed. You can always go back to a previous commit if you need to.</a:t>
            </a:r>
          </a:p>
          <a:p>
            <a:pPr marL="0" indent="0">
              <a:buNone/>
            </a:pPr>
            <a:endParaRPr lang="en-GB" dirty="0"/>
          </a:p>
          <a:p>
            <a:pPr marL="0" indent="0">
              <a:buNone/>
            </a:pPr>
            <a:r>
              <a:rPr lang="en-GB" dirty="0"/>
              <a:t>Here are some key commands for commits:</a:t>
            </a:r>
          </a:p>
          <a:p>
            <a:pPr lvl="1"/>
            <a:r>
              <a:rPr lang="en-GB" dirty="0">
                <a:solidFill>
                  <a:srgbClr val="C00000"/>
                </a:solidFill>
                <a:highlight>
                  <a:srgbClr val="FFFF00"/>
                </a:highlight>
              </a:rPr>
              <a:t>git commit</a:t>
            </a:r>
            <a:r>
              <a:rPr lang="en-GB" dirty="0"/>
              <a:t> </a:t>
            </a:r>
            <a:r>
              <a:rPr lang="en-GB" dirty="0">
                <a:solidFill>
                  <a:srgbClr val="C00000"/>
                </a:solidFill>
                <a:highlight>
                  <a:srgbClr val="00FFFF"/>
                </a:highlight>
              </a:rPr>
              <a:t>-m </a:t>
            </a:r>
            <a:r>
              <a:rPr lang="en-GB" dirty="0"/>
              <a:t>"message" </a:t>
            </a:r>
            <a:r>
              <a:rPr lang="en-GB" dirty="0">
                <a:solidFill>
                  <a:srgbClr val="00B050"/>
                </a:solidFill>
              </a:rPr>
              <a:t>- Commit staged changes with a message</a:t>
            </a:r>
          </a:p>
          <a:p>
            <a:pPr lvl="1"/>
            <a:r>
              <a:rPr lang="en-GB" dirty="0">
                <a:solidFill>
                  <a:srgbClr val="C00000"/>
                </a:solidFill>
                <a:highlight>
                  <a:srgbClr val="FFFF00"/>
                </a:highlight>
              </a:rPr>
              <a:t>git commit</a:t>
            </a:r>
            <a:r>
              <a:rPr lang="en-GB" dirty="0"/>
              <a:t> </a:t>
            </a:r>
            <a:r>
              <a:rPr lang="en-GB" dirty="0">
                <a:solidFill>
                  <a:srgbClr val="C00000"/>
                </a:solidFill>
                <a:highlight>
                  <a:srgbClr val="00FFFF"/>
                </a:highlight>
              </a:rPr>
              <a:t>-a -m </a:t>
            </a:r>
            <a:r>
              <a:rPr lang="en-GB" dirty="0"/>
              <a:t>"message" </a:t>
            </a:r>
            <a:r>
              <a:rPr lang="en-GB" dirty="0">
                <a:solidFill>
                  <a:srgbClr val="00B050"/>
                </a:solidFill>
              </a:rPr>
              <a:t>- Commit all tracked changes (skip staging)</a:t>
            </a:r>
          </a:p>
          <a:p>
            <a:pPr lvl="1"/>
            <a:r>
              <a:rPr lang="en-GB" dirty="0">
                <a:solidFill>
                  <a:srgbClr val="C00000"/>
                </a:solidFill>
                <a:highlight>
                  <a:srgbClr val="FFFF00"/>
                </a:highlight>
              </a:rPr>
              <a:t>git log</a:t>
            </a:r>
            <a:r>
              <a:rPr lang="en-GB" dirty="0"/>
              <a:t> </a:t>
            </a:r>
            <a:r>
              <a:rPr lang="en-GB" dirty="0">
                <a:solidFill>
                  <a:srgbClr val="00B050"/>
                </a:solidFill>
              </a:rPr>
              <a:t>- See commit history</a:t>
            </a:r>
          </a:p>
          <a:p>
            <a:pPr marL="0" indent="0">
              <a:buNone/>
            </a:pPr>
            <a:endParaRPr lang="en-US" dirty="0"/>
          </a:p>
        </p:txBody>
      </p:sp>
      <p:sp>
        <p:nvSpPr>
          <p:cNvPr id="4" name="Slide Number Placeholder 3">
            <a:extLst>
              <a:ext uri="{FF2B5EF4-FFF2-40B4-BE49-F238E27FC236}">
                <a16:creationId xmlns:a16="http://schemas.microsoft.com/office/drawing/2014/main" id="{8864E01C-6145-F21D-755D-0127844B6A69}"/>
              </a:ext>
            </a:extLst>
          </p:cNvPr>
          <p:cNvSpPr>
            <a:spLocks noGrp="1"/>
          </p:cNvSpPr>
          <p:nvPr>
            <p:ph type="sldNum" sz="quarter" idx="4"/>
          </p:nvPr>
        </p:nvSpPr>
        <p:spPr/>
        <p:txBody>
          <a:bodyPr/>
          <a:lstStyle/>
          <a:p>
            <a:fld id="{7472CE09-311C-4CDB-87AD-5FE14EBCB3AD}" type="slidenum">
              <a:rPr lang="en-US" smtClean="0"/>
              <a:pPr/>
              <a:t>18</a:t>
            </a:fld>
            <a:endParaRPr lang="en-US" dirty="0"/>
          </a:p>
        </p:txBody>
      </p:sp>
    </p:spTree>
    <p:extLst>
      <p:ext uri="{BB962C8B-B14F-4D97-AF65-F5344CB8AC3E}">
        <p14:creationId xmlns:p14="http://schemas.microsoft.com/office/powerpoint/2010/main" val="523429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FCD59-5185-7016-9F60-3B3AA330EA22}"/>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3394B445-5878-A3C6-BCFF-BB3BE90B8BF4}"/>
              </a:ext>
            </a:extLst>
          </p:cNvPr>
          <p:cNvSpPr>
            <a:spLocks noGrp="1"/>
          </p:cNvSpPr>
          <p:nvPr>
            <p:ph idx="1"/>
          </p:nvPr>
        </p:nvSpPr>
        <p:spPr/>
        <p:txBody>
          <a:bodyPr/>
          <a:lstStyle/>
          <a:p>
            <a:pPr marL="0" indent="0">
              <a:buNone/>
            </a:pPr>
            <a:r>
              <a:rPr lang="en-US" b="1" u="sng" dirty="0"/>
              <a:t>5. </a:t>
            </a:r>
            <a:r>
              <a:rPr lang="en-GB" b="1" u="sng" dirty="0"/>
              <a:t>Commit All Changes Without Staging </a:t>
            </a:r>
            <a:r>
              <a:rPr lang="en-GB" dirty="0"/>
              <a:t>(</a:t>
            </a:r>
            <a:r>
              <a:rPr lang="en-GB" dirty="0">
                <a:solidFill>
                  <a:srgbClr val="C00000"/>
                </a:solidFill>
                <a:highlight>
                  <a:srgbClr val="FFFF00"/>
                </a:highlight>
              </a:rPr>
              <a:t>-a</a:t>
            </a:r>
            <a:r>
              <a:rPr lang="en-GB" dirty="0"/>
              <a:t>)</a:t>
            </a:r>
          </a:p>
          <a:p>
            <a:pPr marL="0" indent="0">
              <a:buNone/>
            </a:pPr>
            <a:r>
              <a:rPr lang="en-GB" dirty="0"/>
              <a:t>You can skip the staging step for </a:t>
            </a:r>
            <a:r>
              <a:rPr lang="en-GB" b="1" dirty="0"/>
              <a:t>already tracked files</a:t>
            </a:r>
            <a:r>
              <a:rPr lang="en-GB" dirty="0"/>
              <a:t> with </a:t>
            </a:r>
            <a:r>
              <a:rPr lang="en-GB" dirty="0">
                <a:solidFill>
                  <a:srgbClr val="C00000"/>
                </a:solidFill>
                <a:highlight>
                  <a:srgbClr val="FFFF00"/>
                </a:highlight>
              </a:rPr>
              <a:t>git commit -a -m "message"</a:t>
            </a:r>
            <a:r>
              <a:rPr lang="en-GB" dirty="0"/>
              <a:t>.</a:t>
            </a:r>
          </a:p>
          <a:p>
            <a:r>
              <a:rPr lang="en-GB" dirty="0"/>
              <a:t>This commits all modified and deleted files, </a:t>
            </a:r>
            <a:r>
              <a:rPr lang="en-GB" b="1" dirty="0"/>
              <a:t>but not new/untracked files</a:t>
            </a:r>
            <a:r>
              <a:rPr lang="en-GB" dirty="0"/>
              <a:t>.</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828DDE00-FD2A-1230-5975-AFF565D5897E}"/>
              </a:ext>
            </a:extLst>
          </p:cNvPr>
          <p:cNvSpPr>
            <a:spLocks noGrp="1"/>
          </p:cNvSpPr>
          <p:nvPr>
            <p:ph type="sldNum" sz="quarter" idx="4"/>
          </p:nvPr>
        </p:nvSpPr>
        <p:spPr/>
        <p:txBody>
          <a:bodyPr/>
          <a:lstStyle/>
          <a:p>
            <a:fld id="{7472CE09-311C-4CDB-87AD-5FE14EBCB3AD}" type="slidenum">
              <a:rPr lang="en-US" smtClean="0"/>
              <a:pPr/>
              <a:t>19</a:t>
            </a:fld>
            <a:endParaRPr lang="en-US" dirty="0"/>
          </a:p>
        </p:txBody>
      </p:sp>
      <p:pic>
        <p:nvPicPr>
          <p:cNvPr id="6" name="Picture 5">
            <a:extLst>
              <a:ext uri="{FF2B5EF4-FFF2-40B4-BE49-F238E27FC236}">
                <a16:creationId xmlns:a16="http://schemas.microsoft.com/office/drawing/2014/main" id="{ABF1C49B-9576-3B01-5D33-0FF3E2BC5287}"/>
              </a:ext>
            </a:extLst>
          </p:cNvPr>
          <p:cNvPicPr>
            <a:picLocks noChangeAspect="1"/>
          </p:cNvPicPr>
          <p:nvPr/>
        </p:nvPicPr>
        <p:blipFill>
          <a:blip r:embed="rId2"/>
          <a:stretch>
            <a:fillRect/>
          </a:stretch>
        </p:blipFill>
        <p:spPr>
          <a:xfrm>
            <a:off x="2410159" y="3008851"/>
            <a:ext cx="7744906" cy="1381318"/>
          </a:xfrm>
          <a:prstGeom prst="rect">
            <a:avLst/>
          </a:prstGeom>
        </p:spPr>
      </p:pic>
    </p:spTree>
    <p:extLst>
      <p:ext uri="{BB962C8B-B14F-4D97-AF65-F5344CB8AC3E}">
        <p14:creationId xmlns:p14="http://schemas.microsoft.com/office/powerpoint/2010/main" val="2708576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C066-B27D-AA38-885C-2397EF3ED35E}"/>
              </a:ext>
            </a:extLst>
          </p:cNvPr>
          <p:cNvSpPr>
            <a:spLocks noGrp="1"/>
          </p:cNvSpPr>
          <p:nvPr>
            <p:ph type="title"/>
          </p:nvPr>
        </p:nvSpPr>
        <p:spPr/>
        <p:txBody>
          <a:bodyPr/>
          <a:lstStyle/>
          <a:p>
            <a:r>
              <a:rPr lang="en-US" dirty="0"/>
              <a:t>What is Git?</a:t>
            </a:r>
          </a:p>
        </p:txBody>
      </p:sp>
      <p:sp>
        <p:nvSpPr>
          <p:cNvPr id="3" name="Content Placeholder 2">
            <a:extLst>
              <a:ext uri="{FF2B5EF4-FFF2-40B4-BE49-F238E27FC236}">
                <a16:creationId xmlns:a16="http://schemas.microsoft.com/office/drawing/2014/main" id="{EF16D9A2-03FB-796F-DEE1-8BF6927A2327}"/>
              </a:ext>
            </a:extLst>
          </p:cNvPr>
          <p:cNvSpPr>
            <a:spLocks noGrp="1"/>
          </p:cNvSpPr>
          <p:nvPr>
            <p:ph idx="1"/>
          </p:nvPr>
        </p:nvSpPr>
        <p:spPr>
          <a:xfrm>
            <a:off x="287766" y="960121"/>
            <a:ext cx="8606360" cy="5478779"/>
          </a:xfrm>
        </p:spPr>
        <p:txBody>
          <a:bodyPr>
            <a:normAutofit/>
          </a:bodyPr>
          <a:lstStyle/>
          <a:p>
            <a:r>
              <a:rPr lang="en-GB" dirty="0"/>
              <a:t>Git is a </a:t>
            </a:r>
            <a:r>
              <a:rPr lang="en-GB" b="1" dirty="0"/>
              <a:t>tool that helps programmers keep track of their code</a:t>
            </a:r>
            <a:r>
              <a:rPr lang="en-GB" dirty="0"/>
              <a:t>.</a:t>
            </a:r>
            <a:br>
              <a:rPr lang="en-GB" dirty="0"/>
            </a:br>
            <a:r>
              <a:rPr lang="en-GB" dirty="0"/>
              <a:t>Think of it like a </a:t>
            </a:r>
            <a:r>
              <a:rPr lang="en-GB" b="1" dirty="0"/>
              <a:t>time machine for your projects</a:t>
            </a:r>
            <a:r>
              <a:rPr lang="en-GB" dirty="0"/>
              <a:t>—you can go back to any point in time and see what your code looked like.</a:t>
            </a:r>
          </a:p>
          <a:p>
            <a:r>
              <a:rPr lang="en-GB" dirty="0"/>
              <a:t>Git was made by </a:t>
            </a:r>
            <a:r>
              <a:rPr lang="en-GB" b="1" dirty="0"/>
              <a:t>Linus Torvalds</a:t>
            </a:r>
            <a:r>
              <a:rPr lang="en-GB" dirty="0"/>
              <a:t> (the same person who created Linux) in 2005.</a:t>
            </a:r>
          </a:p>
          <a:p>
            <a:r>
              <a:rPr lang="en-GB" dirty="0"/>
              <a:t>It is now used by developers all over the world to </a:t>
            </a:r>
            <a:r>
              <a:rPr lang="en-GB" b="1" dirty="0"/>
              <a:t>work together on the same project</a:t>
            </a:r>
            <a:r>
              <a:rPr lang="en-GB" dirty="0"/>
              <a:t> without overwriting each other’s work.</a:t>
            </a:r>
          </a:p>
        </p:txBody>
      </p:sp>
      <p:sp>
        <p:nvSpPr>
          <p:cNvPr id="5" name="Slide Number Placeholder 4">
            <a:extLst>
              <a:ext uri="{FF2B5EF4-FFF2-40B4-BE49-F238E27FC236}">
                <a16:creationId xmlns:a16="http://schemas.microsoft.com/office/drawing/2014/main" id="{5559F48D-8FC8-EA4C-9F18-AB41CC3BC798}"/>
              </a:ext>
            </a:extLst>
          </p:cNvPr>
          <p:cNvSpPr>
            <a:spLocks noGrp="1"/>
          </p:cNvSpPr>
          <p:nvPr>
            <p:ph type="sldNum" sz="quarter" idx="4"/>
          </p:nvPr>
        </p:nvSpPr>
        <p:spPr>
          <a:xfrm>
            <a:off x="10319823" y="6480890"/>
            <a:ext cx="1689100" cy="365125"/>
          </a:xfrm>
          <a:prstGeom prst="rect">
            <a:avLst/>
          </a:prstGeom>
        </p:spPr>
        <p:txBody>
          <a:bodyPr/>
          <a:lstStyle/>
          <a:p>
            <a:fld id="{7472CE09-311C-4CDB-87AD-5FE14EBCB3AD}" type="slidenum">
              <a:rPr lang="en-US" sz="1800" b="1" smtClean="0"/>
              <a:pPr/>
              <a:t>2</a:t>
            </a:fld>
            <a:endParaRPr lang="en-US" sz="1800" b="1" dirty="0"/>
          </a:p>
        </p:txBody>
      </p:sp>
      <p:pic>
        <p:nvPicPr>
          <p:cNvPr id="4" name="Picture 3" descr="Linus Torvalds | Biography, Linux, &amp; Facts | Britannica">
            <a:extLst>
              <a:ext uri="{FF2B5EF4-FFF2-40B4-BE49-F238E27FC236}">
                <a16:creationId xmlns:a16="http://schemas.microsoft.com/office/drawing/2014/main" id="{38751935-ACF6-4362-DCFF-743450C7F459}"/>
              </a:ext>
            </a:extLst>
          </p:cNvPr>
          <p:cNvPicPr>
            <a:picLocks noChangeAspect="1"/>
          </p:cNvPicPr>
          <p:nvPr/>
        </p:nvPicPr>
        <p:blipFill>
          <a:blip r:embed="rId2"/>
          <a:stretch>
            <a:fillRect/>
          </a:stretch>
        </p:blipFill>
        <p:spPr>
          <a:xfrm>
            <a:off x="8968771" y="997445"/>
            <a:ext cx="3145474" cy="4681635"/>
          </a:xfrm>
          <a:prstGeom prst="rect">
            <a:avLst/>
          </a:prstGeom>
        </p:spPr>
      </p:pic>
      <p:pic>
        <p:nvPicPr>
          <p:cNvPr id="7" name="Picture 6">
            <a:extLst>
              <a:ext uri="{FF2B5EF4-FFF2-40B4-BE49-F238E27FC236}">
                <a16:creationId xmlns:a16="http://schemas.microsoft.com/office/drawing/2014/main" id="{3A0E6507-41CF-AF7D-CD17-E69CEFC57E5E}"/>
              </a:ext>
            </a:extLst>
          </p:cNvPr>
          <p:cNvPicPr>
            <a:picLocks noChangeAspect="1"/>
          </p:cNvPicPr>
          <p:nvPr/>
        </p:nvPicPr>
        <p:blipFill>
          <a:blip r:embed="rId3"/>
          <a:srcRect t="30178" b="30983"/>
          <a:stretch>
            <a:fillRect/>
          </a:stretch>
        </p:blipFill>
        <p:spPr>
          <a:xfrm>
            <a:off x="4017326" y="4769337"/>
            <a:ext cx="4876800" cy="1894115"/>
          </a:xfrm>
          <a:prstGeom prst="rect">
            <a:avLst/>
          </a:prstGeom>
        </p:spPr>
      </p:pic>
    </p:spTree>
    <p:extLst>
      <p:ext uri="{BB962C8B-B14F-4D97-AF65-F5344CB8AC3E}">
        <p14:creationId xmlns:p14="http://schemas.microsoft.com/office/powerpoint/2010/main" val="1572776502"/>
      </p:ext>
    </p:extLst>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E427F-0E74-38AD-E368-611C8C14413E}"/>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89A75239-0CA7-B918-8796-94C6D0ECDB62}"/>
              </a:ext>
            </a:extLst>
          </p:cNvPr>
          <p:cNvSpPr>
            <a:spLocks noGrp="1"/>
          </p:cNvSpPr>
          <p:nvPr>
            <p:ph idx="1"/>
          </p:nvPr>
        </p:nvSpPr>
        <p:spPr/>
        <p:txBody>
          <a:bodyPr/>
          <a:lstStyle/>
          <a:p>
            <a:pPr marL="0" indent="0">
              <a:buNone/>
            </a:pPr>
            <a:r>
              <a:rPr lang="en-GB" b="1" u="sng" dirty="0"/>
              <a:t>6. View Commit History </a:t>
            </a:r>
            <a:r>
              <a:rPr lang="en-GB" dirty="0"/>
              <a:t>(</a:t>
            </a:r>
            <a:r>
              <a:rPr lang="en-GB" dirty="0">
                <a:solidFill>
                  <a:srgbClr val="C00000"/>
                </a:solidFill>
                <a:highlight>
                  <a:srgbClr val="FFFF00"/>
                </a:highlight>
              </a:rPr>
              <a:t>git log</a:t>
            </a:r>
            <a:r>
              <a:rPr lang="en-GB" dirty="0"/>
              <a:t>)</a:t>
            </a:r>
          </a:p>
          <a:p>
            <a:pPr marL="457200" lvl="1" indent="0">
              <a:buNone/>
            </a:pPr>
            <a:r>
              <a:rPr lang="en-GB" dirty="0"/>
              <a:t>To view the history of commits for a repository, you can use the </a:t>
            </a:r>
            <a:r>
              <a:rPr lang="en-GB" dirty="0">
                <a:solidFill>
                  <a:srgbClr val="C00000"/>
                </a:solidFill>
                <a:highlight>
                  <a:srgbClr val="FFFF00"/>
                </a:highlight>
              </a:rPr>
              <a:t>git log </a:t>
            </a:r>
            <a:r>
              <a:rPr lang="en-GB" dirty="0"/>
              <a:t>command:</a:t>
            </a:r>
          </a:p>
        </p:txBody>
      </p:sp>
      <p:sp>
        <p:nvSpPr>
          <p:cNvPr id="4" name="Slide Number Placeholder 3">
            <a:extLst>
              <a:ext uri="{FF2B5EF4-FFF2-40B4-BE49-F238E27FC236}">
                <a16:creationId xmlns:a16="http://schemas.microsoft.com/office/drawing/2014/main" id="{AEA59C18-59A3-0836-432D-F08AC64AF935}"/>
              </a:ext>
            </a:extLst>
          </p:cNvPr>
          <p:cNvSpPr>
            <a:spLocks noGrp="1"/>
          </p:cNvSpPr>
          <p:nvPr>
            <p:ph type="sldNum" sz="quarter" idx="4"/>
          </p:nvPr>
        </p:nvSpPr>
        <p:spPr/>
        <p:txBody>
          <a:bodyPr/>
          <a:lstStyle/>
          <a:p>
            <a:fld id="{7472CE09-311C-4CDB-87AD-5FE14EBCB3AD}" type="slidenum">
              <a:rPr lang="en-US" smtClean="0"/>
              <a:pPr/>
              <a:t>20</a:t>
            </a:fld>
            <a:endParaRPr lang="en-US" dirty="0"/>
          </a:p>
        </p:txBody>
      </p:sp>
      <p:pic>
        <p:nvPicPr>
          <p:cNvPr id="6" name="Picture 5">
            <a:extLst>
              <a:ext uri="{FF2B5EF4-FFF2-40B4-BE49-F238E27FC236}">
                <a16:creationId xmlns:a16="http://schemas.microsoft.com/office/drawing/2014/main" id="{9D813681-3B92-D3C2-92E3-2105F8A4FC45}"/>
              </a:ext>
            </a:extLst>
          </p:cNvPr>
          <p:cNvPicPr>
            <a:picLocks noChangeAspect="1"/>
          </p:cNvPicPr>
          <p:nvPr/>
        </p:nvPicPr>
        <p:blipFill>
          <a:blip r:embed="rId2"/>
          <a:stretch>
            <a:fillRect/>
          </a:stretch>
        </p:blipFill>
        <p:spPr>
          <a:xfrm>
            <a:off x="1848954" y="2067716"/>
            <a:ext cx="9240540" cy="3991532"/>
          </a:xfrm>
          <a:prstGeom prst="rect">
            <a:avLst/>
          </a:prstGeom>
        </p:spPr>
      </p:pic>
    </p:spTree>
    <p:extLst>
      <p:ext uri="{BB962C8B-B14F-4D97-AF65-F5344CB8AC3E}">
        <p14:creationId xmlns:p14="http://schemas.microsoft.com/office/powerpoint/2010/main" val="1194678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FF437-1AA0-0DF4-127B-9741A859F9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156A77-810A-1A5F-CE4D-A99BC8F21BE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C404117-C04F-BB3E-B609-E0EB3EDD768A}"/>
              </a:ext>
            </a:extLst>
          </p:cNvPr>
          <p:cNvSpPr>
            <a:spLocks noGrp="1"/>
          </p:cNvSpPr>
          <p:nvPr>
            <p:ph type="sldNum" sz="quarter" idx="4"/>
          </p:nvPr>
        </p:nvSpPr>
        <p:spPr/>
        <p:txBody>
          <a:bodyPr/>
          <a:lstStyle/>
          <a:p>
            <a:fld id="{7472CE09-311C-4CDB-87AD-5FE14EBCB3AD}" type="slidenum">
              <a:rPr lang="en-US" smtClean="0"/>
              <a:pPr/>
              <a:t>21</a:t>
            </a:fld>
            <a:endParaRPr lang="en-US" dirty="0"/>
          </a:p>
        </p:txBody>
      </p:sp>
    </p:spTree>
    <p:extLst>
      <p:ext uri="{BB962C8B-B14F-4D97-AF65-F5344CB8AC3E}">
        <p14:creationId xmlns:p14="http://schemas.microsoft.com/office/powerpoint/2010/main" val="1287127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457C-D029-CBFE-61A0-E81CB08EB68A}"/>
              </a:ext>
            </a:extLst>
          </p:cNvPr>
          <p:cNvSpPr>
            <a:spLocks noGrp="1"/>
          </p:cNvSpPr>
          <p:nvPr>
            <p:ph type="title"/>
          </p:nvPr>
        </p:nvSpPr>
        <p:spPr/>
        <p:txBody>
          <a:bodyPr/>
          <a:lstStyle/>
          <a:p>
            <a:r>
              <a:rPr lang="en-US" u="sng" dirty="0"/>
              <a:t>Congratulations</a:t>
            </a:r>
          </a:p>
        </p:txBody>
      </p:sp>
      <p:sp>
        <p:nvSpPr>
          <p:cNvPr id="3" name="Text Placeholder 2">
            <a:extLst>
              <a:ext uri="{FF2B5EF4-FFF2-40B4-BE49-F238E27FC236}">
                <a16:creationId xmlns:a16="http://schemas.microsoft.com/office/drawing/2014/main" id="{6737891C-B2AB-4AE3-0F61-761A64EA8C74}"/>
              </a:ext>
            </a:extLst>
          </p:cNvPr>
          <p:cNvSpPr>
            <a:spLocks noGrp="1"/>
          </p:cNvSpPr>
          <p:nvPr>
            <p:ph type="body" idx="1"/>
          </p:nvPr>
        </p:nvSpPr>
        <p:spPr>
          <a:xfrm>
            <a:off x="831850" y="4362451"/>
            <a:ext cx="10515600" cy="1133280"/>
          </a:xfrm>
        </p:spPr>
        <p:txBody>
          <a:bodyPr/>
          <a:lstStyle/>
          <a:p>
            <a:pPr algn="ctr"/>
            <a:r>
              <a:rPr lang="en-US" b="1" dirty="0">
                <a:solidFill>
                  <a:schemeClr val="tx1"/>
                </a:solidFill>
              </a:rPr>
              <a:t>You just completed your first lecture on Git</a:t>
            </a:r>
          </a:p>
        </p:txBody>
      </p:sp>
      <p:sp>
        <p:nvSpPr>
          <p:cNvPr id="4" name="Slide Number Placeholder 3">
            <a:extLst>
              <a:ext uri="{FF2B5EF4-FFF2-40B4-BE49-F238E27FC236}">
                <a16:creationId xmlns:a16="http://schemas.microsoft.com/office/drawing/2014/main" id="{FFE09367-3ABF-9FEF-C357-94BAFBA5A8C5}"/>
              </a:ext>
            </a:extLst>
          </p:cNvPr>
          <p:cNvSpPr>
            <a:spLocks noGrp="1"/>
          </p:cNvSpPr>
          <p:nvPr>
            <p:ph type="sldNum" sz="quarter" idx="12"/>
          </p:nvPr>
        </p:nvSpPr>
        <p:spPr/>
        <p:txBody>
          <a:bodyPr/>
          <a:lstStyle/>
          <a:p>
            <a:fld id="{7472CE09-311C-4CDB-87AD-5FE14EBCB3AD}" type="slidenum">
              <a:rPr lang="en-US" smtClean="0"/>
              <a:t>22</a:t>
            </a:fld>
            <a:endParaRPr lang="en-US"/>
          </a:p>
        </p:txBody>
      </p:sp>
    </p:spTree>
    <p:extLst>
      <p:ext uri="{BB962C8B-B14F-4D97-AF65-F5344CB8AC3E}">
        <p14:creationId xmlns:p14="http://schemas.microsoft.com/office/powerpoint/2010/main" val="3820149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3BE2E6-8787-3D1D-1192-47216B601A9A}"/>
              </a:ext>
            </a:extLst>
          </p:cNvPr>
          <p:cNvSpPr>
            <a:spLocks noGrp="1"/>
          </p:cNvSpPr>
          <p:nvPr>
            <p:ph type="sldNum" sz="quarter" idx="4"/>
          </p:nvPr>
        </p:nvSpPr>
        <p:spPr>
          <a:xfrm>
            <a:off x="10319823" y="6480890"/>
            <a:ext cx="1689100" cy="365125"/>
          </a:xfrm>
          <a:prstGeom prst="rect">
            <a:avLst/>
          </a:prstGeom>
        </p:spPr>
        <p:txBody>
          <a:bodyPr/>
          <a:lstStyle/>
          <a:p>
            <a:fld id="{7472CE09-311C-4CDB-87AD-5FE14EBCB3AD}" type="slidenum">
              <a:rPr lang="en-US" smtClean="0"/>
              <a:pPr/>
              <a:t>23</a:t>
            </a:fld>
            <a:endParaRPr lang="en-US" dirty="0"/>
          </a:p>
        </p:txBody>
      </p:sp>
      <p:pic>
        <p:nvPicPr>
          <p:cNvPr id="5" name="Picture 8" descr="Funny Gifs : rest Gif - VSGIF.com">
            <a:extLst>
              <a:ext uri="{FF2B5EF4-FFF2-40B4-BE49-F238E27FC236}">
                <a16:creationId xmlns:a16="http://schemas.microsoft.com/office/drawing/2014/main" id="{333B7F7B-89E6-D572-5979-F7C4202F8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781" y="766414"/>
            <a:ext cx="10549803" cy="5714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869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CB853-5D01-FA50-F100-EFF4B5E36939}"/>
              </a:ext>
            </a:extLst>
          </p:cNvPr>
          <p:cNvSpPr>
            <a:spLocks noGrp="1"/>
          </p:cNvSpPr>
          <p:nvPr>
            <p:ph type="title"/>
          </p:nvPr>
        </p:nvSpPr>
        <p:spPr/>
        <p:txBody>
          <a:bodyPr>
            <a:normAutofit/>
          </a:bodyPr>
          <a:lstStyle/>
          <a:p>
            <a:r>
              <a:rPr lang="en-GB" dirty="0"/>
              <a:t>Why do we use Git?</a:t>
            </a:r>
            <a:endParaRPr lang="en-US" dirty="0"/>
          </a:p>
        </p:txBody>
      </p:sp>
      <p:sp>
        <p:nvSpPr>
          <p:cNvPr id="3" name="Content Placeholder 2">
            <a:extLst>
              <a:ext uri="{FF2B5EF4-FFF2-40B4-BE49-F238E27FC236}">
                <a16:creationId xmlns:a16="http://schemas.microsoft.com/office/drawing/2014/main" id="{183C9C30-7F4B-52F5-7DA6-E465C945250C}"/>
              </a:ext>
            </a:extLst>
          </p:cNvPr>
          <p:cNvSpPr>
            <a:spLocks noGrp="1"/>
          </p:cNvSpPr>
          <p:nvPr>
            <p:ph idx="1"/>
          </p:nvPr>
        </p:nvSpPr>
        <p:spPr/>
        <p:txBody>
          <a:bodyPr/>
          <a:lstStyle/>
          <a:p>
            <a:r>
              <a:rPr lang="en-GB" dirty="0"/>
              <a:t>To </a:t>
            </a:r>
            <a:r>
              <a:rPr lang="en-GB" b="1" dirty="0"/>
              <a:t>track changes</a:t>
            </a:r>
            <a:r>
              <a:rPr lang="en-GB" dirty="0"/>
              <a:t> in code</a:t>
            </a:r>
          </a:p>
          <a:p>
            <a:r>
              <a:rPr lang="en-GB" dirty="0"/>
              <a:t>To know </a:t>
            </a:r>
            <a:r>
              <a:rPr lang="en-GB" b="1" dirty="0"/>
              <a:t>who made the changes</a:t>
            </a:r>
            <a:endParaRPr lang="en-GB" dirty="0"/>
          </a:p>
          <a:p>
            <a:r>
              <a:rPr lang="en-GB" dirty="0"/>
              <a:t>To </a:t>
            </a:r>
            <a:r>
              <a:rPr lang="en-GB" b="1" dirty="0"/>
              <a:t>collaborate</a:t>
            </a:r>
            <a:r>
              <a:rPr lang="en-GB" dirty="0"/>
              <a:t> with others easily</a:t>
            </a:r>
          </a:p>
          <a:p>
            <a:r>
              <a:rPr lang="en-GB" dirty="0"/>
              <a:t>To </a:t>
            </a:r>
            <a:r>
              <a:rPr lang="en-GB" b="1" dirty="0"/>
              <a:t>revert</a:t>
            </a:r>
            <a:r>
              <a:rPr lang="en-GB" dirty="0"/>
              <a:t> (go back) if something breaks</a:t>
            </a:r>
          </a:p>
          <a:p>
            <a:endParaRPr lang="en-GB" dirty="0"/>
          </a:p>
          <a:p>
            <a:r>
              <a:rPr lang="en-GB" dirty="0"/>
              <a:t>More than </a:t>
            </a:r>
            <a:r>
              <a:rPr lang="en-GB" b="1" dirty="0"/>
              <a:t>70% of developers</a:t>
            </a:r>
            <a:r>
              <a:rPr lang="en-GB" dirty="0"/>
              <a:t> use Git today!</a:t>
            </a:r>
          </a:p>
          <a:p>
            <a:pPr marL="0" indent="0">
              <a:buNone/>
            </a:pPr>
            <a:endParaRPr lang="en-US" dirty="0"/>
          </a:p>
        </p:txBody>
      </p:sp>
      <p:sp>
        <p:nvSpPr>
          <p:cNvPr id="4" name="Slide Number Placeholder 3">
            <a:extLst>
              <a:ext uri="{FF2B5EF4-FFF2-40B4-BE49-F238E27FC236}">
                <a16:creationId xmlns:a16="http://schemas.microsoft.com/office/drawing/2014/main" id="{C99EF6FD-6700-CA8A-1A60-A705AD7A3A0E}"/>
              </a:ext>
            </a:extLst>
          </p:cNvPr>
          <p:cNvSpPr>
            <a:spLocks noGrp="1"/>
          </p:cNvSpPr>
          <p:nvPr>
            <p:ph type="sldNum" sz="quarter" idx="4"/>
          </p:nvPr>
        </p:nvSpPr>
        <p:spPr/>
        <p:txBody>
          <a:bodyPr/>
          <a:lstStyle/>
          <a:p>
            <a:fld id="{7472CE09-311C-4CDB-87AD-5FE14EBCB3AD}" type="slidenum">
              <a:rPr lang="en-US" smtClean="0"/>
              <a:pPr/>
              <a:t>3</a:t>
            </a:fld>
            <a:endParaRPr lang="en-US" dirty="0"/>
          </a:p>
        </p:txBody>
      </p:sp>
    </p:spTree>
    <p:extLst>
      <p:ext uri="{BB962C8B-B14F-4D97-AF65-F5344CB8AC3E}">
        <p14:creationId xmlns:p14="http://schemas.microsoft.com/office/powerpoint/2010/main" val="688775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16A27-D239-1BB3-65AC-A7BE45F09DB5}"/>
              </a:ext>
            </a:extLst>
          </p:cNvPr>
          <p:cNvSpPr>
            <a:spLocks noGrp="1"/>
          </p:cNvSpPr>
          <p:nvPr>
            <p:ph type="title"/>
          </p:nvPr>
        </p:nvSpPr>
        <p:spPr/>
        <p:txBody>
          <a:bodyPr/>
          <a:lstStyle/>
          <a:p>
            <a:r>
              <a:rPr lang="en-US" dirty="0"/>
              <a:t>Key Git Concepts</a:t>
            </a:r>
          </a:p>
        </p:txBody>
      </p:sp>
      <p:sp>
        <p:nvSpPr>
          <p:cNvPr id="3" name="Content Placeholder 2">
            <a:extLst>
              <a:ext uri="{FF2B5EF4-FFF2-40B4-BE49-F238E27FC236}">
                <a16:creationId xmlns:a16="http://schemas.microsoft.com/office/drawing/2014/main" id="{838A6A63-4781-A97C-562A-10BE2D5C2737}"/>
              </a:ext>
            </a:extLst>
          </p:cNvPr>
          <p:cNvSpPr>
            <a:spLocks noGrp="1"/>
          </p:cNvSpPr>
          <p:nvPr>
            <p:ph idx="1"/>
          </p:nvPr>
        </p:nvSpPr>
        <p:spPr/>
        <p:txBody>
          <a:bodyPr>
            <a:normAutofit/>
          </a:bodyPr>
          <a:lstStyle/>
          <a:p>
            <a:r>
              <a:rPr lang="en-GB" b="1" dirty="0"/>
              <a:t>Repository (Repo):</a:t>
            </a:r>
            <a:r>
              <a:rPr lang="en-GB" dirty="0"/>
              <a:t> A special folder where Git stores your project and remembers its history.</a:t>
            </a:r>
            <a:br>
              <a:rPr lang="en-GB" dirty="0"/>
            </a:br>
            <a:r>
              <a:rPr lang="en-GB" i="1" dirty="0"/>
              <a:t>(Example: A folder of your Python AI project on your laptop.)</a:t>
            </a:r>
          </a:p>
          <a:p>
            <a:endParaRPr lang="en-GB" dirty="0"/>
          </a:p>
          <a:p>
            <a:r>
              <a:rPr lang="en-GB" b="1" dirty="0"/>
              <a:t>Clone:</a:t>
            </a:r>
            <a:r>
              <a:rPr lang="en-GB" dirty="0"/>
              <a:t> Make a copy of a project from the internet (GitHub) to your computer.</a:t>
            </a:r>
          </a:p>
          <a:p>
            <a:endParaRPr lang="en-GB" b="1" dirty="0"/>
          </a:p>
          <a:p>
            <a:r>
              <a:rPr lang="en-GB" b="1" dirty="0"/>
              <a:t>Stage:</a:t>
            </a:r>
            <a:r>
              <a:rPr lang="en-GB" dirty="0"/>
              <a:t> Tell Git which files you want to save.</a:t>
            </a:r>
            <a:br>
              <a:rPr lang="en-GB" dirty="0"/>
            </a:br>
            <a:r>
              <a:rPr lang="en-GB" i="1" dirty="0"/>
              <a:t>(Think: putting items in a basket before checkout.)</a:t>
            </a:r>
            <a:endParaRPr lang="en-GB" dirty="0"/>
          </a:p>
          <a:p>
            <a:endParaRPr lang="en-GB" b="1" dirty="0"/>
          </a:p>
          <a:p>
            <a:r>
              <a:rPr lang="en-GB" b="1" dirty="0"/>
              <a:t>Commit:</a:t>
            </a:r>
            <a:r>
              <a:rPr lang="en-GB" dirty="0"/>
              <a:t> Save the staged files permanently in Git’s history.</a:t>
            </a:r>
            <a:br>
              <a:rPr lang="en-GB" dirty="0"/>
            </a:br>
            <a:r>
              <a:rPr lang="en-GB" i="1" dirty="0"/>
              <a:t>(Think: taking a snapshot or saving a version of your project.)</a:t>
            </a:r>
            <a:endParaRPr lang="en-GB" dirty="0"/>
          </a:p>
        </p:txBody>
      </p:sp>
      <p:sp>
        <p:nvSpPr>
          <p:cNvPr id="4" name="Slide Number Placeholder 3">
            <a:extLst>
              <a:ext uri="{FF2B5EF4-FFF2-40B4-BE49-F238E27FC236}">
                <a16:creationId xmlns:a16="http://schemas.microsoft.com/office/drawing/2014/main" id="{A8FC32C5-5A3B-DD6E-F18A-39685A1C8FA9}"/>
              </a:ext>
            </a:extLst>
          </p:cNvPr>
          <p:cNvSpPr>
            <a:spLocks noGrp="1"/>
          </p:cNvSpPr>
          <p:nvPr>
            <p:ph type="sldNum" sz="quarter" idx="4"/>
          </p:nvPr>
        </p:nvSpPr>
        <p:spPr/>
        <p:txBody>
          <a:bodyPr/>
          <a:lstStyle/>
          <a:p>
            <a:fld id="{7472CE09-311C-4CDB-87AD-5FE14EBCB3AD}" type="slidenum">
              <a:rPr lang="en-US" smtClean="0"/>
              <a:pPr/>
              <a:t>4</a:t>
            </a:fld>
            <a:endParaRPr lang="en-US" dirty="0"/>
          </a:p>
        </p:txBody>
      </p:sp>
    </p:spTree>
    <p:extLst>
      <p:ext uri="{BB962C8B-B14F-4D97-AF65-F5344CB8AC3E}">
        <p14:creationId xmlns:p14="http://schemas.microsoft.com/office/powerpoint/2010/main" val="1585312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25A64-31DE-9588-1ECD-34CF902011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A43E0D-339C-B481-14F5-F1AA59CFCA9C}"/>
              </a:ext>
            </a:extLst>
          </p:cNvPr>
          <p:cNvSpPr>
            <a:spLocks noGrp="1"/>
          </p:cNvSpPr>
          <p:nvPr>
            <p:ph type="title"/>
          </p:nvPr>
        </p:nvSpPr>
        <p:spPr/>
        <p:txBody>
          <a:bodyPr/>
          <a:lstStyle/>
          <a:p>
            <a:r>
              <a:rPr lang="en-US" dirty="0"/>
              <a:t>Key Git Concepts</a:t>
            </a:r>
          </a:p>
        </p:txBody>
      </p:sp>
      <p:sp>
        <p:nvSpPr>
          <p:cNvPr id="3" name="Content Placeholder 2">
            <a:extLst>
              <a:ext uri="{FF2B5EF4-FFF2-40B4-BE49-F238E27FC236}">
                <a16:creationId xmlns:a16="http://schemas.microsoft.com/office/drawing/2014/main" id="{43D81A0A-7018-2707-1DEC-C807412DCB7F}"/>
              </a:ext>
            </a:extLst>
          </p:cNvPr>
          <p:cNvSpPr>
            <a:spLocks noGrp="1"/>
          </p:cNvSpPr>
          <p:nvPr>
            <p:ph idx="1"/>
          </p:nvPr>
        </p:nvSpPr>
        <p:spPr/>
        <p:txBody>
          <a:bodyPr>
            <a:normAutofit/>
          </a:bodyPr>
          <a:lstStyle/>
          <a:p>
            <a:r>
              <a:rPr lang="en-GB" b="1" dirty="0"/>
              <a:t>Branch:</a:t>
            </a:r>
            <a:r>
              <a:rPr lang="en-GB" dirty="0"/>
              <a:t> Work on a new idea without disturbing the main project.</a:t>
            </a:r>
            <a:br>
              <a:rPr lang="en-GB" dirty="0"/>
            </a:br>
            <a:r>
              <a:rPr lang="en-GB" i="1" dirty="0"/>
              <a:t>(Like having two versions of the same game—one stable, one experimental.)</a:t>
            </a:r>
            <a:endParaRPr lang="en-GB" dirty="0"/>
          </a:p>
          <a:p>
            <a:endParaRPr lang="en-GB" b="1" dirty="0"/>
          </a:p>
          <a:p>
            <a:r>
              <a:rPr lang="en-GB" b="1" dirty="0"/>
              <a:t>Merge:</a:t>
            </a:r>
            <a:r>
              <a:rPr lang="en-GB" dirty="0"/>
              <a:t> Combine changes from one branch into another.</a:t>
            </a:r>
          </a:p>
          <a:p>
            <a:endParaRPr lang="en-GB" b="1" dirty="0"/>
          </a:p>
          <a:p>
            <a:r>
              <a:rPr lang="en-GB" b="1" dirty="0"/>
              <a:t>Pull:</a:t>
            </a:r>
            <a:r>
              <a:rPr lang="en-GB" dirty="0"/>
              <a:t> Get the latest changes from GitHub onto your computer.</a:t>
            </a:r>
          </a:p>
          <a:p>
            <a:endParaRPr lang="en-GB" b="1" dirty="0"/>
          </a:p>
          <a:p>
            <a:r>
              <a:rPr lang="en-GB" b="1" dirty="0"/>
              <a:t>Push:</a:t>
            </a:r>
            <a:r>
              <a:rPr lang="en-GB" dirty="0"/>
              <a:t> Send your changes from your computer to GitHub.</a:t>
            </a:r>
          </a:p>
          <a:p>
            <a:pPr marL="0" indent="0">
              <a:buNone/>
            </a:pPr>
            <a:endParaRPr lang="en-US" dirty="0"/>
          </a:p>
        </p:txBody>
      </p:sp>
      <p:sp>
        <p:nvSpPr>
          <p:cNvPr id="4" name="Slide Number Placeholder 3">
            <a:extLst>
              <a:ext uri="{FF2B5EF4-FFF2-40B4-BE49-F238E27FC236}">
                <a16:creationId xmlns:a16="http://schemas.microsoft.com/office/drawing/2014/main" id="{7C5C5C53-D0FC-D0BD-120F-63C1179CBA3E}"/>
              </a:ext>
            </a:extLst>
          </p:cNvPr>
          <p:cNvSpPr>
            <a:spLocks noGrp="1"/>
          </p:cNvSpPr>
          <p:nvPr>
            <p:ph type="sldNum" sz="quarter" idx="4"/>
          </p:nvPr>
        </p:nvSpPr>
        <p:spPr/>
        <p:txBody>
          <a:bodyPr/>
          <a:lstStyle/>
          <a:p>
            <a:fld id="{7472CE09-311C-4CDB-87AD-5FE14EBCB3AD}" type="slidenum">
              <a:rPr lang="en-US" smtClean="0"/>
              <a:pPr/>
              <a:t>5</a:t>
            </a:fld>
            <a:endParaRPr lang="en-US" dirty="0"/>
          </a:p>
        </p:txBody>
      </p:sp>
    </p:spTree>
    <p:extLst>
      <p:ext uri="{BB962C8B-B14F-4D97-AF65-F5344CB8AC3E}">
        <p14:creationId xmlns:p14="http://schemas.microsoft.com/office/powerpoint/2010/main" val="2745655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34EF-26BE-6FA1-B635-DF8F1758416A}"/>
              </a:ext>
            </a:extLst>
          </p:cNvPr>
          <p:cNvSpPr>
            <a:spLocks noGrp="1"/>
          </p:cNvSpPr>
          <p:nvPr>
            <p:ph type="title"/>
          </p:nvPr>
        </p:nvSpPr>
        <p:spPr/>
        <p:txBody>
          <a:bodyPr/>
          <a:lstStyle/>
          <a:p>
            <a:r>
              <a:rPr lang="en-GB" dirty="0"/>
              <a:t>How Git Works (Step by Step)</a:t>
            </a:r>
            <a:endParaRPr lang="en-US" dirty="0"/>
          </a:p>
        </p:txBody>
      </p:sp>
      <p:sp>
        <p:nvSpPr>
          <p:cNvPr id="3" name="Content Placeholder 2">
            <a:extLst>
              <a:ext uri="{FF2B5EF4-FFF2-40B4-BE49-F238E27FC236}">
                <a16:creationId xmlns:a16="http://schemas.microsoft.com/office/drawing/2014/main" id="{E55A62E6-46CF-4582-6199-895EE89769F8}"/>
              </a:ext>
            </a:extLst>
          </p:cNvPr>
          <p:cNvSpPr>
            <a:spLocks noGrp="1"/>
          </p:cNvSpPr>
          <p:nvPr>
            <p:ph idx="1"/>
          </p:nvPr>
        </p:nvSpPr>
        <p:spPr/>
        <p:txBody>
          <a:bodyPr>
            <a:noAutofit/>
          </a:bodyPr>
          <a:lstStyle/>
          <a:p>
            <a:pPr marL="514350" indent="-514350">
              <a:buFont typeface="+mj-lt"/>
              <a:buAutoNum type="arabicPeriod"/>
            </a:pPr>
            <a:r>
              <a:rPr lang="en-GB" dirty="0"/>
              <a:t>You </a:t>
            </a:r>
            <a:r>
              <a:rPr lang="en-GB" b="1" dirty="0"/>
              <a:t>initialize Git</a:t>
            </a:r>
            <a:r>
              <a:rPr lang="en-GB" dirty="0"/>
              <a:t> in a folder → it becomes a Git repository.</a:t>
            </a:r>
          </a:p>
          <a:p>
            <a:pPr marL="514350" indent="-514350">
              <a:buFont typeface="+mj-lt"/>
              <a:buAutoNum type="arabicPeriod"/>
            </a:pPr>
            <a:r>
              <a:rPr lang="en-GB" dirty="0"/>
              <a:t>Git secretly creates a </a:t>
            </a:r>
            <a:r>
              <a:rPr lang="en-GB" b="1" dirty="0"/>
              <a:t>hidden folder</a:t>
            </a:r>
            <a:r>
              <a:rPr lang="en-GB" dirty="0"/>
              <a:t> (.git) to track everything.</a:t>
            </a:r>
          </a:p>
          <a:p>
            <a:pPr marL="514350" indent="-514350">
              <a:buFont typeface="+mj-lt"/>
              <a:buAutoNum type="arabicPeriod"/>
            </a:pPr>
            <a:r>
              <a:rPr lang="en-GB" dirty="0"/>
              <a:t>When you change a file → Git marks it as </a:t>
            </a:r>
            <a:r>
              <a:rPr lang="en-GB" b="1" dirty="0"/>
              <a:t>modified</a:t>
            </a:r>
            <a:r>
              <a:rPr lang="en-GB" dirty="0"/>
              <a:t>.</a:t>
            </a:r>
          </a:p>
          <a:p>
            <a:pPr marL="514350" indent="-514350">
              <a:buFont typeface="+mj-lt"/>
              <a:buAutoNum type="arabicPeriod"/>
            </a:pPr>
            <a:r>
              <a:rPr lang="en-GB" dirty="0"/>
              <a:t>You </a:t>
            </a:r>
            <a:r>
              <a:rPr lang="en-GB" b="1" dirty="0"/>
              <a:t>stage</a:t>
            </a:r>
            <a:r>
              <a:rPr lang="en-GB" dirty="0"/>
              <a:t> the file → tell Git “I want to save this.”</a:t>
            </a:r>
          </a:p>
          <a:p>
            <a:pPr marL="514350" indent="-514350">
              <a:buFont typeface="+mj-lt"/>
              <a:buAutoNum type="arabicPeriod"/>
            </a:pPr>
            <a:r>
              <a:rPr lang="en-GB" dirty="0"/>
              <a:t>You </a:t>
            </a:r>
            <a:r>
              <a:rPr lang="en-GB" b="1" dirty="0"/>
              <a:t>commit</a:t>
            </a:r>
            <a:r>
              <a:rPr lang="en-GB" dirty="0"/>
              <a:t> → Git takes a </a:t>
            </a:r>
            <a:r>
              <a:rPr lang="en-GB" b="1" dirty="0"/>
              <a:t>snapshot</a:t>
            </a:r>
            <a:r>
              <a:rPr lang="en-GB" dirty="0"/>
              <a:t> of your files.</a:t>
            </a:r>
          </a:p>
          <a:p>
            <a:pPr marL="514350" indent="-514350">
              <a:buFont typeface="+mj-lt"/>
              <a:buAutoNum type="arabicPeriod"/>
            </a:pPr>
            <a:r>
              <a:rPr lang="en-GB" dirty="0"/>
              <a:t>Git keeps a full </a:t>
            </a:r>
            <a:r>
              <a:rPr lang="en-GB" b="1" dirty="0"/>
              <a:t>history of commits</a:t>
            </a:r>
            <a:r>
              <a:rPr lang="en-GB" dirty="0"/>
              <a:t> so you can:</a:t>
            </a:r>
          </a:p>
          <a:p>
            <a:pPr lvl="1"/>
            <a:r>
              <a:rPr lang="en-GB" dirty="0"/>
              <a:t>See who changed what</a:t>
            </a:r>
          </a:p>
          <a:p>
            <a:pPr lvl="1"/>
            <a:r>
              <a:rPr lang="en-GB" dirty="0"/>
              <a:t>Roll back to an older version if needed</a:t>
            </a:r>
          </a:p>
          <a:p>
            <a:pPr lvl="1"/>
            <a:r>
              <a:rPr lang="en-GB" dirty="0"/>
              <a:t>Work together without losing code</a:t>
            </a:r>
          </a:p>
          <a:p>
            <a:pPr marL="0" indent="0">
              <a:buNone/>
            </a:pPr>
            <a:endParaRPr lang="en-GB" sz="2000" dirty="0"/>
          </a:p>
          <a:p>
            <a:pPr marL="0" indent="0">
              <a:buNone/>
            </a:pPr>
            <a:r>
              <a:rPr lang="en-GB" dirty="0"/>
              <a:t>Note: Git is very smart—it doesn’t store copies of entire files each time. It only remembers the </a:t>
            </a:r>
            <a:r>
              <a:rPr lang="en-GB" b="1" dirty="0"/>
              <a:t>changes</a:t>
            </a:r>
            <a:r>
              <a:rPr lang="en-GB" dirty="0"/>
              <a:t> you made</a:t>
            </a:r>
          </a:p>
        </p:txBody>
      </p:sp>
      <p:sp>
        <p:nvSpPr>
          <p:cNvPr id="4" name="Slide Number Placeholder 3">
            <a:extLst>
              <a:ext uri="{FF2B5EF4-FFF2-40B4-BE49-F238E27FC236}">
                <a16:creationId xmlns:a16="http://schemas.microsoft.com/office/drawing/2014/main" id="{DEAA72F6-0E9F-30E6-EBA9-8C2BACE224E3}"/>
              </a:ext>
            </a:extLst>
          </p:cNvPr>
          <p:cNvSpPr>
            <a:spLocks noGrp="1"/>
          </p:cNvSpPr>
          <p:nvPr>
            <p:ph type="sldNum" sz="quarter" idx="4"/>
          </p:nvPr>
        </p:nvSpPr>
        <p:spPr/>
        <p:txBody>
          <a:bodyPr/>
          <a:lstStyle/>
          <a:p>
            <a:fld id="{7472CE09-311C-4CDB-87AD-5FE14EBCB3AD}" type="slidenum">
              <a:rPr lang="en-US" smtClean="0"/>
              <a:pPr/>
              <a:t>6</a:t>
            </a:fld>
            <a:endParaRPr lang="en-US" dirty="0"/>
          </a:p>
        </p:txBody>
      </p:sp>
    </p:spTree>
    <p:extLst>
      <p:ext uri="{BB962C8B-B14F-4D97-AF65-F5344CB8AC3E}">
        <p14:creationId xmlns:p14="http://schemas.microsoft.com/office/powerpoint/2010/main" val="4142719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7188-5A67-DF06-7C66-C18AD12B0A9E}"/>
              </a:ext>
            </a:extLst>
          </p:cNvPr>
          <p:cNvSpPr>
            <a:spLocks noGrp="1"/>
          </p:cNvSpPr>
          <p:nvPr>
            <p:ph type="title"/>
          </p:nvPr>
        </p:nvSpPr>
        <p:spPr/>
        <p:txBody>
          <a:bodyPr/>
          <a:lstStyle/>
          <a:p>
            <a:r>
              <a:rPr lang="en-US" dirty="0"/>
              <a:t>Download &amp; Install</a:t>
            </a:r>
          </a:p>
        </p:txBody>
      </p:sp>
      <p:sp>
        <p:nvSpPr>
          <p:cNvPr id="3" name="Content Placeholder 2">
            <a:extLst>
              <a:ext uri="{FF2B5EF4-FFF2-40B4-BE49-F238E27FC236}">
                <a16:creationId xmlns:a16="http://schemas.microsoft.com/office/drawing/2014/main" id="{BFE745BB-9A1E-FDD9-311A-9A6345AFA7AA}"/>
              </a:ext>
            </a:extLst>
          </p:cNvPr>
          <p:cNvSpPr>
            <a:spLocks noGrp="1"/>
          </p:cNvSpPr>
          <p:nvPr>
            <p:ph idx="1"/>
          </p:nvPr>
        </p:nvSpPr>
        <p:spPr>
          <a:xfrm>
            <a:off x="287766" y="960121"/>
            <a:ext cx="5154255" cy="5478779"/>
          </a:xfrm>
        </p:spPr>
        <p:txBody>
          <a:bodyPr>
            <a:normAutofit/>
          </a:bodyPr>
          <a:lstStyle/>
          <a:p>
            <a:r>
              <a:rPr lang="en-GB" dirty="0"/>
              <a:t>You can download Git for free from </a:t>
            </a:r>
            <a:r>
              <a:rPr lang="en-GB" dirty="0">
                <a:hlinkClick r:id="rId2"/>
              </a:rPr>
              <a:t>git-scm.com</a:t>
            </a:r>
            <a:r>
              <a:rPr lang="en-GB" dirty="0"/>
              <a:t>.</a:t>
            </a:r>
          </a:p>
          <a:p>
            <a:r>
              <a:rPr lang="en-GB" b="1" dirty="0"/>
              <a:t>Windows:</a:t>
            </a:r>
            <a:r>
              <a:rPr lang="en-GB" dirty="0"/>
              <a:t> </a:t>
            </a:r>
            <a:r>
              <a:rPr lang="en-GB" dirty="0">
                <a:hlinkClick r:id="rId3"/>
              </a:rPr>
              <a:t>Download and run the installer</a:t>
            </a:r>
            <a:r>
              <a:rPr lang="en-GB" dirty="0"/>
              <a:t>. Click “Next” to accept the recommended settings. This will install Git and Git Bash.</a:t>
            </a:r>
          </a:p>
          <a:p>
            <a:endParaRPr lang="en-GB" dirty="0"/>
          </a:p>
          <a:p>
            <a:r>
              <a:rPr lang="en-GB" dirty="0"/>
              <a:t>After installation, you will be able to use Git from your terminal or command prompt.</a:t>
            </a:r>
          </a:p>
          <a:p>
            <a:endParaRPr lang="en-US" dirty="0"/>
          </a:p>
        </p:txBody>
      </p:sp>
      <p:sp>
        <p:nvSpPr>
          <p:cNvPr id="4" name="Slide Number Placeholder 3">
            <a:extLst>
              <a:ext uri="{FF2B5EF4-FFF2-40B4-BE49-F238E27FC236}">
                <a16:creationId xmlns:a16="http://schemas.microsoft.com/office/drawing/2014/main" id="{3F5AB79C-FEBC-1F12-483C-8FED6701BBDF}"/>
              </a:ext>
            </a:extLst>
          </p:cNvPr>
          <p:cNvSpPr>
            <a:spLocks noGrp="1"/>
          </p:cNvSpPr>
          <p:nvPr>
            <p:ph type="sldNum" sz="quarter" idx="4"/>
          </p:nvPr>
        </p:nvSpPr>
        <p:spPr/>
        <p:txBody>
          <a:bodyPr/>
          <a:lstStyle/>
          <a:p>
            <a:fld id="{7472CE09-311C-4CDB-87AD-5FE14EBCB3AD}" type="slidenum">
              <a:rPr lang="en-US" smtClean="0"/>
              <a:pPr/>
              <a:t>7</a:t>
            </a:fld>
            <a:endParaRPr lang="en-US" dirty="0"/>
          </a:p>
        </p:txBody>
      </p:sp>
      <p:pic>
        <p:nvPicPr>
          <p:cNvPr id="6" name="Picture 5">
            <a:extLst>
              <a:ext uri="{FF2B5EF4-FFF2-40B4-BE49-F238E27FC236}">
                <a16:creationId xmlns:a16="http://schemas.microsoft.com/office/drawing/2014/main" id="{4F6D33BE-25DE-1937-916A-7EE270A33A56}"/>
              </a:ext>
            </a:extLst>
          </p:cNvPr>
          <p:cNvPicPr>
            <a:picLocks noChangeAspect="1"/>
          </p:cNvPicPr>
          <p:nvPr/>
        </p:nvPicPr>
        <p:blipFill>
          <a:blip r:embed="rId4"/>
          <a:stretch>
            <a:fillRect/>
          </a:stretch>
        </p:blipFill>
        <p:spPr>
          <a:xfrm>
            <a:off x="5442021" y="960121"/>
            <a:ext cx="6749979" cy="4189445"/>
          </a:xfrm>
          <a:prstGeom prst="rect">
            <a:avLst/>
          </a:prstGeom>
        </p:spPr>
      </p:pic>
    </p:spTree>
    <p:extLst>
      <p:ext uri="{BB962C8B-B14F-4D97-AF65-F5344CB8AC3E}">
        <p14:creationId xmlns:p14="http://schemas.microsoft.com/office/powerpoint/2010/main" val="2500461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42DB8-3AD4-5ED2-4AEE-93F206BA5A8C}"/>
              </a:ext>
            </a:extLst>
          </p:cNvPr>
          <p:cNvSpPr>
            <a:spLocks noGrp="1"/>
          </p:cNvSpPr>
          <p:nvPr>
            <p:ph type="title"/>
          </p:nvPr>
        </p:nvSpPr>
        <p:spPr/>
        <p:txBody>
          <a:bodyPr/>
          <a:lstStyle/>
          <a:p>
            <a:r>
              <a:rPr lang="en-US" dirty="0"/>
              <a:t>Accessing and Configuration</a:t>
            </a:r>
          </a:p>
        </p:txBody>
      </p:sp>
      <p:sp>
        <p:nvSpPr>
          <p:cNvPr id="3" name="Content Placeholder 2">
            <a:extLst>
              <a:ext uri="{FF2B5EF4-FFF2-40B4-BE49-F238E27FC236}">
                <a16:creationId xmlns:a16="http://schemas.microsoft.com/office/drawing/2014/main" id="{F58033EA-FD18-1FDA-0A80-38BB124C4971}"/>
              </a:ext>
            </a:extLst>
          </p:cNvPr>
          <p:cNvSpPr>
            <a:spLocks noGrp="1"/>
          </p:cNvSpPr>
          <p:nvPr>
            <p:ph idx="1"/>
          </p:nvPr>
        </p:nvSpPr>
        <p:spPr>
          <a:xfrm>
            <a:off x="287766" y="960121"/>
            <a:ext cx="6010397" cy="5478779"/>
          </a:xfrm>
        </p:spPr>
        <p:txBody>
          <a:bodyPr/>
          <a:lstStyle/>
          <a:p>
            <a:r>
              <a:rPr lang="en-GB" dirty="0"/>
              <a:t>Git Bash is a terminal for Windows that lets you use Git commands.</a:t>
            </a:r>
          </a:p>
          <a:p>
            <a:r>
              <a:rPr lang="en-GB" dirty="0"/>
              <a:t>Look at our </a:t>
            </a:r>
            <a:r>
              <a:rPr lang="en-GB" dirty="0">
                <a:hlinkClick r:id="rId2"/>
              </a:rPr>
              <a:t>Bash Tutorial</a:t>
            </a:r>
            <a:r>
              <a:rPr lang="en-GB" dirty="0"/>
              <a:t> to learn more about Bash.</a:t>
            </a:r>
          </a:p>
          <a:p>
            <a:r>
              <a:rPr lang="en-GB" dirty="0"/>
              <a:t>After installing Git, you can find Git Bash in your Start menu.</a:t>
            </a:r>
          </a:p>
          <a:p>
            <a:r>
              <a:rPr lang="en-GB" dirty="0"/>
              <a:t>You can use Git Bash just like the Command Prompt, but with extra Unix commands (like ls and </a:t>
            </a:r>
            <a:r>
              <a:rPr lang="en-GB" dirty="0" err="1"/>
              <a:t>pwd</a:t>
            </a:r>
            <a:r>
              <a:rPr lang="en-GB" dirty="0"/>
              <a:t>).</a:t>
            </a:r>
          </a:p>
          <a:p>
            <a:endParaRPr lang="en-US" dirty="0"/>
          </a:p>
        </p:txBody>
      </p:sp>
      <p:sp>
        <p:nvSpPr>
          <p:cNvPr id="4" name="Slide Number Placeholder 3">
            <a:extLst>
              <a:ext uri="{FF2B5EF4-FFF2-40B4-BE49-F238E27FC236}">
                <a16:creationId xmlns:a16="http://schemas.microsoft.com/office/drawing/2014/main" id="{14453D89-276C-848E-3B87-8FB5BBAA1742}"/>
              </a:ext>
            </a:extLst>
          </p:cNvPr>
          <p:cNvSpPr>
            <a:spLocks noGrp="1"/>
          </p:cNvSpPr>
          <p:nvPr>
            <p:ph type="sldNum" sz="quarter" idx="4"/>
          </p:nvPr>
        </p:nvSpPr>
        <p:spPr/>
        <p:txBody>
          <a:bodyPr/>
          <a:lstStyle/>
          <a:p>
            <a:fld id="{7472CE09-311C-4CDB-87AD-5FE14EBCB3AD}" type="slidenum">
              <a:rPr lang="en-US" smtClean="0"/>
              <a:pPr/>
              <a:t>8</a:t>
            </a:fld>
            <a:endParaRPr lang="en-US" dirty="0"/>
          </a:p>
        </p:txBody>
      </p:sp>
      <p:pic>
        <p:nvPicPr>
          <p:cNvPr id="5" name="Picture 4" descr="Git Bash">
            <a:extLst>
              <a:ext uri="{FF2B5EF4-FFF2-40B4-BE49-F238E27FC236}">
                <a16:creationId xmlns:a16="http://schemas.microsoft.com/office/drawing/2014/main" id="{A2D7B7D5-81A4-F5A1-737F-E51B9F5E857F}"/>
              </a:ext>
            </a:extLst>
          </p:cNvPr>
          <p:cNvPicPr>
            <a:picLocks noChangeAspect="1"/>
          </p:cNvPicPr>
          <p:nvPr/>
        </p:nvPicPr>
        <p:blipFill>
          <a:blip r:embed="rId3"/>
          <a:stretch>
            <a:fillRect/>
          </a:stretch>
        </p:blipFill>
        <p:spPr>
          <a:xfrm>
            <a:off x="6298163" y="1097546"/>
            <a:ext cx="5822705" cy="5447530"/>
          </a:xfrm>
          <a:prstGeom prst="rect">
            <a:avLst/>
          </a:prstGeom>
        </p:spPr>
      </p:pic>
    </p:spTree>
    <p:extLst>
      <p:ext uri="{BB962C8B-B14F-4D97-AF65-F5344CB8AC3E}">
        <p14:creationId xmlns:p14="http://schemas.microsoft.com/office/powerpoint/2010/main" val="249477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5A4E1-1338-AC87-22D2-0B5A3ACDDF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60F2E8-8B23-6649-76A7-A80EF58DEF13}"/>
              </a:ext>
            </a:extLst>
          </p:cNvPr>
          <p:cNvSpPr>
            <a:spLocks noGrp="1"/>
          </p:cNvSpPr>
          <p:nvPr>
            <p:ph type="title"/>
          </p:nvPr>
        </p:nvSpPr>
        <p:spPr/>
        <p:txBody>
          <a:bodyPr>
            <a:normAutofit/>
          </a:bodyPr>
          <a:lstStyle/>
          <a:p>
            <a:r>
              <a:rPr lang="en-US" dirty="0"/>
              <a:t>Git Config</a:t>
            </a:r>
          </a:p>
        </p:txBody>
      </p:sp>
      <p:sp>
        <p:nvSpPr>
          <p:cNvPr id="3" name="Content Placeholder 2">
            <a:extLst>
              <a:ext uri="{FF2B5EF4-FFF2-40B4-BE49-F238E27FC236}">
                <a16:creationId xmlns:a16="http://schemas.microsoft.com/office/drawing/2014/main" id="{906C9DAF-7CA0-0433-09CB-AA934105235A}"/>
              </a:ext>
            </a:extLst>
          </p:cNvPr>
          <p:cNvSpPr>
            <a:spLocks noGrp="1"/>
          </p:cNvSpPr>
          <p:nvPr>
            <p:ph idx="1"/>
          </p:nvPr>
        </p:nvSpPr>
        <p:spPr>
          <a:xfrm>
            <a:off x="287766" y="960121"/>
            <a:ext cx="11515458" cy="5478779"/>
          </a:xfrm>
        </p:spPr>
        <p:txBody>
          <a:bodyPr>
            <a:normAutofit lnSpcReduction="10000"/>
          </a:bodyPr>
          <a:lstStyle/>
          <a:p>
            <a:r>
              <a:rPr lang="en-GB" dirty="0"/>
              <a:t>This is important for version control systems, as each Git commit uses this information:</a:t>
            </a:r>
          </a:p>
          <a:p>
            <a:r>
              <a:rPr lang="en-GB" b="1" dirty="0"/>
              <a:t>User Name</a:t>
            </a:r>
          </a:p>
          <a:p>
            <a:pPr marL="0" indent="0">
              <a:buNone/>
            </a:pPr>
            <a:r>
              <a:rPr lang="en-GB" dirty="0"/>
              <a:t>	Your name will be attached to your commits. Set it with:</a:t>
            </a:r>
          </a:p>
          <a:p>
            <a:pPr marL="0" indent="0">
              <a:buNone/>
            </a:pPr>
            <a:r>
              <a:rPr lang="en-GB" dirty="0"/>
              <a:t>		    </a:t>
            </a:r>
            <a:r>
              <a:rPr lang="en-GB" b="1" dirty="0">
                <a:highlight>
                  <a:srgbClr val="FFFF00"/>
                </a:highlight>
              </a:rPr>
              <a:t>git config --global user.name "Your Name"</a:t>
            </a:r>
          </a:p>
          <a:p>
            <a:pPr marL="0" indent="0">
              <a:buNone/>
            </a:pPr>
            <a:endParaRPr lang="en-GB" sz="1100" dirty="0"/>
          </a:p>
          <a:p>
            <a:r>
              <a:rPr lang="en-GB" b="1" dirty="0"/>
              <a:t>Email Address</a:t>
            </a:r>
          </a:p>
          <a:p>
            <a:pPr marL="0" indent="0">
              <a:buNone/>
            </a:pPr>
            <a:r>
              <a:rPr lang="en-GB" dirty="0"/>
              <a:t>	Your email is also attached to your commits. Set it with:</a:t>
            </a:r>
          </a:p>
          <a:p>
            <a:pPr marL="0" indent="0">
              <a:buNone/>
            </a:pPr>
            <a:r>
              <a:rPr lang="en-GB" dirty="0"/>
              <a:t>		 </a:t>
            </a:r>
            <a:r>
              <a:rPr lang="en-GB" b="1" dirty="0">
                <a:highlight>
                  <a:srgbClr val="FFFF00"/>
                </a:highlight>
              </a:rPr>
              <a:t>git config --global </a:t>
            </a:r>
            <a:r>
              <a:rPr lang="en-GB" b="1" dirty="0" err="1">
                <a:highlight>
                  <a:srgbClr val="FFFF00"/>
                </a:highlight>
              </a:rPr>
              <a:t>user.email</a:t>
            </a:r>
            <a:r>
              <a:rPr lang="en-GB" b="1" dirty="0">
                <a:highlight>
                  <a:srgbClr val="FFFF00"/>
                </a:highlight>
              </a:rPr>
              <a:t> "you@example.com"</a:t>
            </a:r>
          </a:p>
          <a:p>
            <a:pPr marL="0" indent="0">
              <a:buNone/>
            </a:pPr>
            <a:r>
              <a:rPr lang="en-GB" dirty="0">
                <a:highlight>
                  <a:srgbClr val="00FFFF"/>
                </a:highlight>
              </a:rPr>
              <a:t>Note:</a:t>
            </a:r>
          </a:p>
          <a:p>
            <a:r>
              <a:rPr lang="en-GB" dirty="0"/>
              <a:t>Use --global to set the value for </a:t>
            </a:r>
            <a:r>
              <a:rPr lang="en-GB" b="1" dirty="0"/>
              <a:t>every repository</a:t>
            </a:r>
            <a:r>
              <a:rPr lang="en-GB" dirty="0"/>
              <a:t> on your computer.</a:t>
            </a:r>
          </a:p>
          <a:p>
            <a:r>
              <a:rPr lang="en-GB" dirty="0"/>
              <a:t>Use --local (the default) to set it only for the current repository.</a:t>
            </a:r>
          </a:p>
          <a:p>
            <a:endParaRPr lang="en-GB" dirty="0"/>
          </a:p>
        </p:txBody>
      </p:sp>
      <p:sp>
        <p:nvSpPr>
          <p:cNvPr id="4" name="Slide Number Placeholder 3">
            <a:extLst>
              <a:ext uri="{FF2B5EF4-FFF2-40B4-BE49-F238E27FC236}">
                <a16:creationId xmlns:a16="http://schemas.microsoft.com/office/drawing/2014/main" id="{2F02A497-C7E8-246C-93A8-8028FACA9F18}"/>
              </a:ext>
            </a:extLst>
          </p:cNvPr>
          <p:cNvSpPr>
            <a:spLocks noGrp="1"/>
          </p:cNvSpPr>
          <p:nvPr>
            <p:ph type="sldNum" sz="quarter" idx="4"/>
          </p:nvPr>
        </p:nvSpPr>
        <p:spPr/>
        <p:txBody>
          <a:bodyPr/>
          <a:lstStyle/>
          <a:p>
            <a:fld id="{7472CE09-311C-4CDB-87AD-5FE14EBCB3AD}" type="slidenum">
              <a:rPr lang="en-US" smtClean="0"/>
              <a:pPr/>
              <a:t>9</a:t>
            </a:fld>
            <a:endParaRPr lang="en-US" dirty="0"/>
          </a:p>
        </p:txBody>
      </p:sp>
    </p:spTree>
    <p:extLst>
      <p:ext uri="{BB962C8B-B14F-4D97-AF65-F5344CB8AC3E}">
        <p14:creationId xmlns:p14="http://schemas.microsoft.com/office/powerpoint/2010/main" val="4287936661"/>
      </p:ext>
    </p:extLst>
  </p:cSld>
  <p:clrMapOvr>
    <a:masterClrMapping/>
  </p:clrMapOvr>
</p:sld>
</file>

<file path=ppt/theme/theme1.xml><?xml version="1.0" encoding="utf-8"?>
<a:theme xmlns:a="http://schemas.openxmlformats.org/drawingml/2006/main" name="Office Theme">
  <a:themeElements>
    <a:clrScheme name="HITEC Color Templete">
      <a:dk1>
        <a:srgbClr val="0F1A1D"/>
      </a:dk1>
      <a:lt1>
        <a:srgbClr val="D6E5EA"/>
      </a:lt1>
      <a:dk2>
        <a:srgbClr val="0F1A1D"/>
      </a:dk2>
      <a:lt2>
        <a:srgbClr val="DBE9F7"/>
      </a:lt2>
      <a:accent1>
        <a:srgbClr val="081726"/>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3594</TotalTime>
  <Words>1477</Words>
  <Application>Microsoft Office PowerPoint</Application>
  <PresentationFormat>Widescreen</PresentationFormat>
  <Paragraphs>198</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vt:lpstr>
      <vt:lpstr>Arial</vt:lpstr>
      <vt:lpstr>Consolas</vt:lpstr>
      <vt:lpstr>Times New Roman</vt:lpstr>
      <vt:lpstr>Office Theme</vt:lpstr>
      <vt:lpstr>Version Control System  Git and Github</vt:lpstr>
      <vt:lpstr>What is Git?</vt:lpstr>
      <vt:lpstr>Why do we use Git?</vt:lpstr>
      <vt:lpstr>Key Git Concepts</vt:lpstr>
      <vt:lpstr>Key Git Concepts</vt:lpstr>
      <vt:lpstr>How Git Works (Step by Step)</vt:lpstr>
      <vt:lpstr>Download &amp; Install</vt:lpstr>
      <vt:lpstr>Accessing and Configuration</vt:lpstr>
      <vt:lpstr>Git Config</vt:lpstr>
      <vt:lpstr>Why Configure Git?</vt:lpstr>
      <vt:lpstr>How it works</vt:lpstr>
      <vt:lpstr>How it works</vt:lpstr>
      <vt:lpstr>How it works</vt:lpstr>
      <vt:lpstr>How it works</vt:lpstr>
      <vt:lpstr>How it works</vt:lpstr>
      <vt:lpstr>How it works</vt:lpstr>
      <vt:lpstr>How it works</vt:lpstr>
      <vt:lpstr>How it works</vt:lpstr>
      <vt:lpstr>How it works</vt:lpstr>
      <vt:lpstr>How it works</vt:lpstr>
      <vt:lpstr>PowerPoint Presentation</vt:lpstr>
      <vt:lpstr>Congratulations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BS105 - Applied Physics</dc:title>
  <dc:creator>Mubashir Iqbal</dc:creator>
  <cp:lastModifiedBy>Mubashir Iqbal</cp:lastModifiedBy>
  <cp:revision>705</cp:revision>
  <dcterms:created xsi:type="dcterms:W3CDTF">2025-02-22T18:08:14Z</dcterms:created>
  <dcterms:modified xsi:type="dcterms:W3CDTF">2025-10-19T16:29:25Z</dcterms:modified>
</cp:coreProperties>
</file>